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3">
  <p:sldMasterIdLst>
    <p:sldMasterId id="2147483648" r:id="rId1"/>
    <p:sldMasterId id="2147483672" r:id="rId2"/>
  </p:sldMasterIdLst>
  <p:notesMasterIdLst>
    <p:notesMasterId r:id="rId56"/>
  </p:notesMasterIdLst>
  <p:handoutMasterIdLst>
    <p:handoutMasterId r:id="rId57"/>
  </p:handoutMasterIdLst>
  <p:sldIdLst>
    <p:sldId id="256" r:id="rId3"/>
    <p:sldId id="462" r:id="rId4"/>
    <p:sldId id="456" r:id="rId5"/>
    <p:sldId id="316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70" r:id="rId14"/>
    <p:sldId id="471" r:id="rId15"/>
    <p:sldId id="472" r:id="rId16"/>
    <p:sldId id="458" r:id="rId17"/>
    <p:sldId id="466" r:id="rId18"/>
    <p:sldId id="461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59" r:id="rId31"/>
    <p:sldId id="467" r:id="rId32"/>
    <p:sldId id="463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68" r:id="rId46"/>
    <p:sldId id="464" r:id="rId47"/>
    <p:sldId id="465" r:id="rId48"/>
    <p:sldId id="469" r:id="rId49"/>
    <p:sldId id="450" r:id="rId50"/>
    <p:sldId id="451" r:id="rId51"/>
    <p:sldId id="452" r:id="rId52"/>
    <p:sldId id="453" r:id="rId53"/>
    <p:sldId id="457" r:id="rId54"/>
    <p:sldId id="449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9">
          <p15:clr>
            <a:srgbClr val="A4A3A4"/>
          </p15:clr>
        </p15:guide>
        <p15:guide id="2" pos="5712">
          <p15:clr>
            <a:srgbClr val="A4A3A4"/>
          </p15:clr>
        </p15:guide>
        <p15:guide id="3" pos="3881">
          <p15:clr>
            <a:srgbClr val="A4A3A4"/>
          </p15:clr>
        </p15:guide>
        <p15:guide id="4" pos="1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89F"/>
    <a:srgbClr val="AEA6A4"/>
    <a:srgbClr val="FF0000"/>
    <a:srgbClr val="0000FF"/>
    <a:srgbClr val="8F8685"/>
    <a:srgbClr val="847573"/>
    <a:srgbClr val="66FF66"/>
    <a:srgbClr val="817776"/>
    <a:srgbClr val="665C5B"/>
    <a:srgbClr val="6A5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707" autoAdjust="0"/>
  </p:normalViewPr>
  <p:slideViewPr>
    <p:cSldViewPr snapToGrid="0">
      <p:cViewPr varScale="1">
        <p:scale>
          <a:sx n="75" d="100"/>
          <a:sy n="75" d="100"/>
        </p:scale>
        <p:origin x="450" y="60"/>
      </p:cViewPr>
      <p:guideLst>
        <p:guide orient="horz" pos="1169"/>
        <p:guide pos="5712"/>
        <p:guide pos="3881"/>
        <p:guide pos="1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D381-BC35-42A3-9779-82D8096CAB6E}" type="datetimeFigureOut">
              <a:rPr lang="fr-FR" smtClean="0"/>
              <a:pPr/>
              <a:t>10/09/2024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B72B-9D73-4B79-A279-21CB7D78C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4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392AB-BA94-4E89-A2B6-4BCE66B2C5D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2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1DF83-C6E5-45CD-BE65-94EB575E46E8}" type="slidenum">
              <a:rPr lang="fr-FR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2257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071688"/>
            <a:ext cx="5459413" cy="15684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892550"/>
            <a:ext cx="5461000" cy="1690688"/>
          </a:xfrm>
        </p:spPr>
        <p:txBody>
          <a:bodyPr/>
          <a:lstStyle>
            <a:lvl1pPr marL="0" indent="0">
              <a:buFont typeface="Wingdings 2" pitchFamily="4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132513"/>
            <a:ext cx="2286000" cy="344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571AE18-A13B-4231-8736-5FF4647272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B82F06-C62A-4B62-A3E4-00CCFA5212D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9712F7E-3277-423D-AF0F-E70819C92C1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A43951-F1BF-43DD-9ECC-B11C93E91A4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8A1786E-D960-48F7-836D-B5D7A47D5E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D58AC4FD-561B-4798-B60D-8F866A67FD4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3FF3E072-4547-4464-8084-E4F04D72F80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28A6B153-38E1-4CE8-A0D2-7A3023B5F0C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6DDD436-036D-4AFC-B45E-DF406FB8E6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F8DDAEFB-A923-465D-B43C-FC51DF242E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8BEC196E-F33A-48F0-8D31-5B5C5E90AE4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3D8837B-8458-4265-972B-757D52FC106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75C90C2F-9FB9-45F6-B07F-2B9F53DE808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F292D9E-78B8-4BD7-B350-8009499B8B9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89FFF7-9EDA-4302-AE47-8A0111B261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2DEDB9B-674A-4A19-88F2-C3E3F1AE075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EE1C198-315A-4170-B547-A051E240C81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FB173D-BB2B-445F-97D9-4DB4B769DE5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7B3F700-8A59-4A4A-BBBF-D313DDD5F7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691139D-2DE0-48D8-9C7F-848F378ADA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BA1296E-4158-4F88-B007-7F99A6464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46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6CFDFD3F-B43C-4801-A416-FB389DFCDB8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eaLnBrk="1" fontAlgn="base" hangingPunct="1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14776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15668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0240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4812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29384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3956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7013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9AA4915D-41E5-48B0-8F72-8556C20F8D3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fontAlgn="base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6052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2068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JPG"/><Relationship Id="rId4" Type="http://schemas.openxmlformats.org/officeDocument/2006/relationships/image" Target="../media/image7.jpeg"/><Relationship Id="rId9" Type="http://schemas.openxmlformats.org/officeDocument/2006/relationships/hyperlink" Target="https://youtu.be/ORQY9aycIN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0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entiteutilisateur.fr/" TargetMode="External"/><Relationship Id="rId2" Type="http://schemas.openxmlformats.org/officeDocument/2006/relationships/hyperlink" Target="https://ecampus.paris-saclay.fr/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2.bin"/><Relationship Id="rId21" Type="http://schemas.openxmlformats.org/officeDocument/2006/relationships/image" Target="../media/image55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1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1.wmf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8.jpeg"/><Relationship Id="rId4" Type="http://schemas.openxmlformats.org/officeDocument/2006/relationships/image" Target="../media/image7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84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83.wmf"/><Relationship Id="rId5" Type="http://schemas.openxmlformats.org/officeDocument/2006/relationships/image" Target="../media/image82.wmf"/><Relationship Id="rId15" Type="http://schemas.openxmlformats.org/officeDocument/2006/relationships/image" Target="../media/image52.png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83.wmf"/><Relationship Id="rId14" Type="http://schemas.openxmlformats.org/officeDocument/2006/relationships/image" Target="../media/image48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82900" y="571480"/>
            <a:ext cx="6005513" cy="2786082"/>
          </a:xfrm>
        </p:spPr>
        <p:txBody>
          <a:bodyPr/>
          <a:lstStyle/>
          <a:p>
            <a:r>
              <a:rPr lang="fr-FR" sz="2400" dirty="0" smtClean="0">
                <a:latin typeface="Arial Narrow" pitchFamily="34" charset="0"/>
              </a:rPr>
              <a:t>Chapitre 0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PHY_3TC20_TP  </a:t>
            </a:r>
            <a:r>
              <a:rPr lang="fr-FR" sz="1800" i="1" dirty="0" smtClean="0">
                <a:latin typeface="Arial Narrow" pitchFamily="34" charset="0"/>
              </a:rPr>
              <a:t>(COM101)</a:t>
            </a: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Optique et photonique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1</a:t>
            </a:r>
            <a:r>
              <a:rPr lang="fr-FR" sz="2400" baseline="30000" dirty="0" smtClean="0">
                <a:latin typeface="Arial Narrow" pitchFamily="34" charset="0"/>
              </a:rPr>
              <a:t>ère</a:t>
            </a:r>
            <a:r>
              <a:rPr lang="fr-FR" sz="2400" dirty="0" smtClean="0">
                <a:latin typeface="Arial Narrow" pitchFamily="34" charset="0"/>
              </a:rPr>
              <a:t> année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dirty="0" smtClean="0">
                <a:latin typeface="Arial Narrow" pitchFamily="34" charset="0"/>
              </a:rPr>
              <a:t>Introduction à l’Optique pour les AST</a:t>
            </a:r>
            <a:br>
              <a:rPr lang="fr-FR" dirty="0" smtClean="0">
                <a:latin typeface="Arial Narrow" pitchFamily="34" charset="0"/>
              </a:rPr>
            </a:b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 Les secrets de la lumière de l’optique géométrique à l’optique ondulatoire</a:t>
            </a:r>
            <a:endParaRPr lang="fr-F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24656" y="5010150"/>
            <a:ext cx="5461000" cy="1690688"/>
          </a:xfrm>
        </p:spPr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Renaud GABET</a:t>
            </a:r>
          </a:p>
          <a:p>
            <a:r>
              <a:rPr lang="fr-FR" dirty="0" smtClean="0">
                <a:latin typeface="Arial Narrow" pitchFamily="34" charset="0"/>
              </a:rPr>
              <a:t>Bureau </a:t>
            </a:r>
            <a:r>
              <a:rPr lang="fr-FR" dirty="0" smtClean="0">
                <a:latin typeface="Arial Narrow" pitchFamily="34" charset="0"/>
              </a:rPr>
              <a:t>3D41</a:t>
            </a:r>
            <a:endParaRPr lang="fr-FR" dirty="0" smtClean="0">
              <a:latin typeface="Arial Narrow" pitchFamily="34" charset="0"/>
            </a:endParaRPr>
          </a:p>
          <a:p>
            <a:r>
              <a:rPr lang="fr-FR" dirty="0" smtClean="0">
                <a:latin typeface="Arial Narrow" pitchFamily="34" charset="0"/>
              </a:rPr>
              <a:t>Renaud.gabet@telecom-paris.fr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3" y="632414"/>
            <a:ext cx="1767993" cy="272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578100"/>
            <a:ext cx="741261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920234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Réflexion, réfraction,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formules de </a:t>
            </a:r>
            <a:r>
              <a:rPr lang="fr-FR" sz="2400" b="1" kern="0" dirty="0" err="1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Snell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 Descartes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128" y="920234"/>
            <a:ext cx="417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Angle limite et réflexion totale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grpSp>
        <p:nvGrpSpPr>
          <p:cNvPr id="107" name="Groupe 106"/>
          <p:cNvGrpSpPr/>
          <p:nvPr/>
        </p:nvGrpSpPr>
        <p:grpSpPr>
          <a:xfrm>
            <a:off x="254000" y="1940499"/>
            <a:ext cx="4310125" cy="3712871"/>
            <a:chOff x="171450" y="1630363"/>
            <a:chExt cx="4484688" cy="4085669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230188" y="4062413"/>
              <a:ext cx="44259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490538" y="2625725"/>
              <a:ext cx="1684338" cy="1436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2174875" y="4062413"/>
              <a:ext cx="465138" cy="1611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738188" y="2843213"/>
              <a:ext cx="623888" cy="522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H="1">
              <a:off x="2163763" y="2641600"/>
              <a:ext cx="1684338" cy="1436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flipV="1">
              <a:off x="2682875" y="3046413"/>
              <a:ext cx="682625" cy="581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2290763" y="4497388"/>
              <a:ext cx="188913" cy="623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flipV="1">
              <a:off x="2174875" y="2408238"/>
              <a:ext cx="0" cy="325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2058988" y="3902075"/>
              <a:ext cx="115888" cy="1603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7" name="Arc 16"/>
            <p:cNvSpPr>
              <a:spLocks/>
            </p:cNvSpPr>
            <p:nvPr/>
          </p:nvSpPr>
          <p:spPr bwMode="auto">
            <a:xfrm flipH="1">
              <a:off x="1870075" y="3684588"/>
              <a:ext cx="319088" cy="115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8" name="Arc 17"/>
            <p:cNvSpPr>
              <a:spLocks/>
            </p:cNvSpPr>
            <p:nvPr/>
          </p:nvSpPr>
          <p:spPr bwMode="auto">
            <a:xfrm>
              <a:off x="2200275" y="3671888"/>
              <a:ext cx="319088" cy="115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9" name="Arc 18"/>
            <p:cNvSpPr>
              <a:spLocks/>
            </p:cNvSpPr>
            <p:nvPr/>
          </p:nvSpPr>
          <p:spPr bwMode="auto">
            <a:xfrm>
              <a:off x="2187575" y="3602038"/>
              <a:ext cx="376238" cy="115888"/>
            </a:xfrm>
            <a:custGeom>
              <a:avLst/>
              <a:gdLst>
                <a:gd name="T0" fmla="*/ 0 w 21491"/>
                <a:gd name="T1" fmla="*/ 0 h 21600"/>
                <a:gd name="T2" fmla="*/ 0 w 21491"/>
                <a:gd name="T3" fmla="*/ 0 h 21600"/>
                <a:gd name="T4" fmla="*/ 0 w 21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91"/>
                <a:gd name="T10" fmla="*/ 0 h 21600"/>
                <a:gd name="T11" fmla="*/ 21491 w 21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1" h="21600" fill="none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</a:path>
                <a:path w="21491" h="21600" stroke="0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0" name="Arc 19"/>
            <p:cNvSpPr>
              <a:spLocks/>
            </p:cNvSpPr>
            <p:nvPr/>
          </p:nvSpPr>
          <p:spPr bwMode="auto">
            <a:xfrm flipV="1">
              <a:off x="2174875" y="5208588"/>
              <a:ext cx="304800" cy="1603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1704975" y="3176588"/>
              <a:ext cx="237566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</a:t>
              </a:r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2373313" y="3178175"/>
              <a:ext cx="258404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</a:t>
              </a: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2271713" y="5346700"/>
              <a:ext cx="290464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 Narrow" pitchFamily="34" charset="0"/>
                </a:rPr>
                <a:t>i’</a:t>
              </a:r>
            </a:p>
          </p:txBody>
        </p: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455613" y="3475038"/>
              <a:ext cx="300082" cy="369332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</a:t>
              </a: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431800" y="4229100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n’</a:t>
              </a: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430213" y="3481388"/>
              <a:ext cx="361950" cy="377825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431800" y="4240213"/>
              <a:ext cx="361950" cy="377825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463675" y="1630363"/>
              <a:ext cx="15296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 Narrow" pitchFamily="34" charset="0"/>
                </a:rPr>
                <a:t>n’ </a:t>
              </a:r>
              <a:r>
                <a:rPr lang="fr-FR" b="1" dirty="0" smtClean="0">
                  <a:latin typeface="Arial Narrow" pitchFamily="34" charset="0"/>
                </a:rPr>
                <a:t>&gt; </a:t>
              </a:r>
              <a:r>
                <a:rPr lang="fr-FR" b="1" dirty="0">
                  <a:latin typeface="Arial Narrow" pitchFamily="34" charset="0"/>
                </a:rPr>
                <a:t>n  </a:t>
              </a:r>
              <a:r>
                <a:rPr lang="fr-FR" b="1" dirty="0">
                  <a:latin typeface="Arial Narrow" pitchFamily="34" charset="0"/>
                  <a:sym typeface="Wingdings" pitchFamily="2" charset="2"/>
                </a:rPr>
                <a:t>   i’ &lt; i</a:t>
              </a:r>
              <a:endParaRPr lang="fr-FR" b="1" dirty="0">
                <a:latin typeface="Arial Narrow" pitchFamily="34" charset="0"/>
              </a:endParaRPr>
            </a:p>
          </p:txBody>
        </p:sp>
        <p:sp>
          <p:nvSpPr>
            <p:cNvPr id="101" name="Text Box 55"/>
            <p:cNvSpPr txBox="1">
              <a:spLocks noChangeArrowheads="1"/>
            </p:cNvSpPr>
            <p:nvPr/>
          </p:nvSpPr>
          <p:spPr bwMode="auto">
            <a:xfrm>
              <a:off x="171450" y="1739900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Arial Narrow" pitchFamily="34" charset="0"/>
                </a:rPr>
                <a:t>a)</a:t>
              </a: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4988272" y="2951795"/>
            <a:ext cx="3581388" cy="1543129"/>
            <a:chOff x="4988272" y="2951795"/>
            <a:chExt cx="3581388" cy="1543129"/>
          </a:xfrm>
        </p:grpSpPr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6055619" y="3380262"/>
              <a:ext cx="513401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 err="1">
                  <a:solidFill>
                    <a:schemeClr val="bg2"/>
                  </a:solidFill>
                  <a:latin typeface="Arial Narrow" pitchFamily="34" charset="0"/>
                  <a:sym typeface="Symbol" pitchFamily="18" charset="2"/>
                </a:rPr>
                <a:t>i</a:t>
              </a:r>
              <a:r>
                <a:rPr lang="fr-FR" b="1" baseline="-25000" dirty="0" err="1" smtClean="0">
                  <a:solidFill>
                    <a:schemeClr val="bg2"/>
                  </a:solidFill>
                  <a:latin typeface="Arial Narrow" pitchFamily="34" charset="0"/>
                  <a:sym typeface="Symbol" pitchFamily="18" charset="2"/>
                </a:rPr>
                <a:t>c</a:t>
              </a:r>
              <a:endParaRPr lang="fr-FR" b="1" dirty="0">
                <a:solidFill>
                  <a:schemeClr val="bg2"/>
                </a:solidFill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4988272" y="2951795"/>
              <a:ext cx="1492142" cy="11613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6507876" y="4139095"/>
              <a:ext cx="18689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9" name="Text Box 53"/>
            <p:cNvSpPr txBox="1">
              <a:spLocks noChangeArrowheads="1"/>
            </p:cNvSpPr>
            <p:nvPr/>
          </p:nvSpPr>
          <p:spPr bwMode="auto">
            <a:xfrm>
              <a:off x="7913053" y="4159292"/>
              <a:ext cx="656607" cy="335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Arial Narrow" pitchFamily="34" charset="0"/>
                </a:rPr>
                <a:t>i’=90°</a:t>
              </a:r>
            </a:p>
          </p:txBody>
        </p:sp>
        <p:sp>
          <p:nvSpPr>
            <p:cNvPr id="103" name="Arc 58"/>
            <p:cNvSpPr>
              <a:spLocks/>
            </p:cNvSpPr>
            <p:nvPr/>
          </p:nvSpPr>
          <p:spPr bwMode="auto">
            <a:xfrm flipH="1">
              <a:off x="6187478" y="3678889"/>
              <a:ext cx="317347" cy="2192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113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23627" y="1930400"/>
            <a:ext cx="4253673" cy="3182482"/>
            <a:chOff x="4623627" y="1930400"/>
            <a:chExt cx="4253673" cy="3182482"/>
          </a:xfrm>
        </p:grpSpPr>
        <p:grpSp>
          <p:nvGrpSpPr>
            <p:cNvPr id="112" name="Groupe 111"/>
            <p:cNvGrpSpPr/>
            <p:nvPr/>
          </p:nvGrpSpPr>
          <p:grpSpPr>
            <a:xfrm>
              <a:off x="4623627" y="1930400"/>
              <a:ext cx="4253673" cy="3182482"/>
              <a:chOff x="4623627" y="1930400"/>
              <a:chExt cx="4253673" cy="3182482"/>
            </a:xfrm>
          </p:grpSpPr>
          <p:sp>
            <p:nvSpPr>
              <p:cNvPr id="104" name="Arc 59"/>
              <p:cNvSpPr>
                <a:spLocks/>
              </p:cNvSpPr>
              <p:nvPr/>
            </p:nvSpPr>
            <p:spPr bwMode="auto">
              <a:xfrm rot="1118507" flipH="1">
                <a:off x="6024227" y="3205701"/>
                <a:ext cx="408890" cy="326038"/>
              </a:xfrm>
              <a:custGeom>
                <a:avLst/>
                <a:gdLst>
                  <a:gd name="T0" fmla="*/ 0 w 21600"/>
                  <a:gd name="T1" fmla="*/ 0 h 22846"/>
                  <a:gd name="T2" fmla="*/ 0 w 21600"/>
                  <a:gd name="T3" fmla="*/ 0 h 22846"/>
                  <a:gd name="T4" fmla="*/ 0 w 21600"/>
                  <a:gd name="T5" fmla="*/ 0 h 228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846"/>
                  <a:gd name="T11" fmla="*/ 21600 w 21600"/>
                  <a:gd name="T12" fmla="*/ 22846 h 22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84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15"/>
                      <a:pt x="21588" y="22431"/>
                      <a:pt x="21564" y="22846"/>
                    </a:cubicBezTo>
                  </a:path>
                  <a:path w="21600" h="2284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15"/>
                      <a:pt x="21588" y="22431"/>
                      <a:pt x="21564" y="228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4623627" y="4140537"/>
                <a:ext cx="42536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5319350" y="2677692"/>
                <a:ext cx="1173270" cy="14628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6492619" y="4140537"/>
                <a:ext cx="2009357" cy="7920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2" name="Line 33"/>
              <p:cNvSpPr>
                <a:spLocks noChangeShapeType="1"/>
              </p:cNvSpPr>
              <p:nvPr/>
            </p:nvSpPr>
            <p:spPr bwMode="auto">
              <a:xfrm>
                <a:off x="5641275" y="3071535"/>
                <a:ext cx="195291" cy="2495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3" name="Line 34"/>
              <p:cNvSpPr>
                <a:spLocks noChangeShapeType="1"/>
              </p:cNvSpPr>
              <p:nvPr/>
            </p:nvSpPr>
            <p:spPr bwMode="auto">
              <a:xfrm flipH="1">
                <a:off x="6481939" y="2849367"/>
                <a:ext cx="1618776" cy="13055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4" name="Line 35"/>
              <p:cNvSpPr>
                <a:spLocks noChangeShapeType="1"/>
              </p:cNvSpPr>
              <p:nvPr/>
            </p:nvSpPr>
            <p:spPr bwMode="auto">
              <a:xfrm flipV="1">
                <a:off x="6980846" y="3217242"/>
                <a:ext cx="656054" cy="5280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5" name="Line 36"/>
              <p:cNvSpPr>
                <a:spLocks noChangeShapeType="1"/>
              </p:cNvSpPr>
              <p:nvPr/>
            </p:nvSpPr>
            <p:spPr bwMode="auto">
              <a:xfrm>
                <a:off x="7205124" y="4416083"/>
                <a:ext cx="292936" cy="1197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 flipV="1">
                <a:off x="6492619" y="2637297"/>
                <a:ext cx="0" cy="24755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6381242" y="3994830"/>
                <a:ext cx="111377" cy="1457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8" name="Arc 40"/>
              <p:cNvSpPr>
                <a:spLocks/>
              </p:cNvSpPr>
              <p:nvPr/>
            </p:nvSpPr>
            <p:spPr bwMode="auto">
              <a:xfrm>
                <a:off x="6517031" y="3785645"/>
                <a:ext cx="306668" cy="1053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9" name="Arc 41"/>
              <p:cNvSpPr>
                <a:spLocks/>
              </p:cNvSpPr>
              <p:nvPr/>
            </p:nvSpPr>
            <p:spPr bwMode="auto">
              <a:xfrm>
                <a:off x="6504825" y="3722169"/>
                <a:ext cx="361593" cy="105314"/>
              </a:xfrm>
              <a:custGeom>
                <a:avLst/>
                <a:gdLst>
                  <a:gd name="T0" fmla="*/ 0 w 21491"/>
                  <a:gd name="T1" fmla="*/ 0 h 21600"/>
                  <a:gd name="T2" fmla="*/ 0 w 21491"/>
                  <a:gd name="T3" fmla="*/ 0 h 21600"/>
                  <a:gd name="T4" fmla="*/ 0 w 2149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9" y="8399"/>
                      <a:pt x="21491" y="19434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9" y="8399"/>
                      <a:pt x="21491" y="1943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1" name="Text Box 44"/>
              <p:cNvSpPr txBox="1">
                <a:spLocks noChangeArrowheads="1"/>
              </p:cNvSpPr>
              <p:nvPr/>
            </p:nvSpPr>
            <p:spPr bwMode="auto">
              <a:xfrm>
                <a:off x="6683332" y="3336982"/>
                <a:ext cx="248346" cy="33563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r</a:t>
                </a:r>
              </a:p>
            </p:txBody>
          </p:sp>
          <p:sp>
            <p:nvSpPr>
              <p:cNvPr id="92" name="Text Box 46"/>
              <p:cNvSpPr txBox="1">
                <a:spLocks noChangeArrowheads="1"/>
              </p:cNvSpPr>
              <p:nvPr/>
            </p:nvSpPr>
            <p:spPr bwMode="auto">
              <a:xfrm>
                <a:off x="4840277" y="3606757"/>
                <a:ext cx="288402" cy="335632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93" name="Text Box 47"/>
              <p:cNvSpPr txBox="1">
                <a:spLocks noChangeArrowheads="1"/>
              </p:cNvSpPr>
              <p:nvPr/>
            </p:nvSpPr>
            <p:spPr bwMode="auto">
              <a:xfrm>
                <a:off x="4817392" y="4292015"/>
                <a:ext cx="339242" cy="335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n’</a:t>
                </a:r>
              </a:p>
            </p:txBody>
          </p:sp>
          <p:sp>
            <p:nvSpPr>
              <p:cNvPr id="94" name="Oval 48"/>
              <p:cNvSpPr>
                <a:spLocks noChangeArrowheads="1"/>
              </p:cNvSpPr>
              <p:nvPr/>
            </p:nvSpPr>
            <p:spPr bwMode="auto">
              <a:xfrm>
                <a:off x="4815866" y="3612528"/>
                <a:ext cx="347861" cy="343350"/>
              </a:xfrm>
              <a:prstGeom prst="ellips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5" name="Oval 49"/>
              <p:cNvSpPr>
                <a:spLocks noChangeArrowheads="1"/>
              </p:cNvSpPr>
              <p:nvPr/>
            </p:nvSpPr>
            <p:spPr bwMode="auto">
              <a:xfrm>
                <a:off x="4817392" y="4302113"/>
                <a:ext cx="347861" cy="343350"/>
              </a:xfrm>
              <a:prstGeom prst="ellips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6" name="Text Box 50"/>
              <p:cNvSpPr txBox="1">
                <a:spLocks noChangeArrowheads="1"/>
              </p:cNvSpPr>
              <p:nvPr/>
            </p:nvSpPr>
            <p:spPr bwMode="auto">
              <a:xfrm>
                <a:off x="5809102" y="1930400"/>
                <a:ext cx="15296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Arial Narrow" pitchFamily="34" charset="0"/>
                  </a:rPr>
                  <a:t>n’ &lt; n  </a:t>
                </a:r>
                <a:r>
                  <a:rPr lang="fr-FR" b="1" dirty="0">
                    <a:latin typeface="Arial Narrow" pitchFamily="34" charset="0"/>
                    <a:sym typeface="Wingdings" pitchFamily="2" charset="2"/>
                  </a:rPr>
                  <a:t>   i’ </a:t>
                </a:r>
                <a:r>
                  <a:rPr lang="fr-FR" b="1" dirty="0" smtClean="0">
                    <a:latin typeface="Arial Narrow" pitchFamily="34" charset="0"/>
                    <a:sym typeface="Wingdings" pitchFamily="2" charset="2"/>
                  </a:rPr>
                  <a:t>&gt; </a:t>
                </a:r>
                <a:r>
                  <a:rPr lang="fr-FR" b="1" dirty="0">
                    <a:latin typeface="Arial Narrow" pitchFamily="34" charset="0"/>
                    <a:sym typeface="Wingdings" pitchFamily="2" charset="2"/>
                  </a:rPr>
                  <a:t>i</a:t>
                </a:r>
                <a:endParaRPr lang="fr-FR" b="1" dirty="0">
                  <a:latin typeface="Arial Narrow" pitchFamily="34" charset="0"/>
                </a:endParaRPr>
              </a:p>
            </p:txBody>
          </p:sp>
          <p:sp>
            <p:nvSpPr>
              <p:cNvPr id="102" name="Text Box 56"/>
              <p:cNvSpPr txBox="1">
                <a:spLocks noChangeArrowheads="1"/>
              </p:cNvSpPr>
              <p:nvPr/>
            </p:nvSpPr>
            <p:spPr bwMode="auto">
              <a:xfrm>
                <a:off x="4815866" y="2028500"/>
                <a:ext cx="339242" cy="335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Arial Narrow" pitchFamily="34" charset="0"/>
                  </a:rPr>
                  <a:t>b)</a:t>
                </a:r>
              </a:p>
            </p:txBody>
          </p:sp>
          <p:sp>
            <p:nvSpPr>
              <p:cNvPr id="105" name="Text Box 60"/>
              <p:cNvSpPr txBox="1">
                <a:spLocks noChangeArrowheads="1"/>
              </p:cNvSpPr>
              <p:nvPr/>
            </p:nvSpPr>
            <p:spPr bwMode="auto">
              <a:xfrm>
                <a:off x="6060844" y="2907073"/>
                <a:ext cx="228319" cy="33563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i</a:t>
                </a:r>
              </a:p>
            </p:txBody>
          </p:sp>
        </p:grpSp>
        <p:sp>
          <p:nvSpPr>
            <p:cNvPr id="106" name="Arc 19"/>
            <p:cNvSpPr>
              <a:spLocks/>
            </p:cNvSpPr>
            <p:nvPr/>
          </p:nvSpPr>
          <p:spPr bwMode="auto">
            <a:xfrm flipV="1">
              <a:off x="6496166" y="4290573"/>
              <a:ext cx="292936" cy="1457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08" name="Text Box 22"/>
            <p:cNvSpPr txBox="1">
              <a:spLocks noChangeArrowheads="1"/>
            </p:cNvSpPr>
            <p:nvPr/>
          </p:nvSpPr>
          <p:spPr bwMode="auto">
            <a:xfrm>
              <a:off x="6589235" y="4416083"/>
              <a:ext cx="279158" cy="3356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 Narrow" pitchFamily="34" charset="0"/>
                </a:rPr>
                <a:t>i’</a:t>
              </a:r>
            </a:p>
          </p:txBody>
        </p:sp>
      </p:grpSp>
      <p:pic>
        <p:nvPicPr>
          <p:cNvPr id="34918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29" y="1558358"/>
            <a:ext cx="4916571" cy="3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885265" y="5191705"/>
            <a:ext cx="3190297" cy="1187765"/>
            <a:chOff x="4885265" y="5191705"/>
            <a:chExt cx="3190297" cy="1187765"/>
          </a:xfrm>
        </p:grpSpPr>
        <p:sp>
          <p:nvSpPr>
            <p:cNvPr id="100" name="Text Box 54"/>
            <p:cNvSpPr txBox="1">
              <a:spLocks noChangeArrowheads="1"/>
            </p:cNvSpPr>
            <p:nvPr/>
          </p:nvSpPr>
          <p:spPr bwMode="auto">
            <a:xfrm>
              <a:off x="4885265" y="5191705"/>
              <a:ext cx="319029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</a:rPr>
                <a:t>Si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i&gt;</a:t>
              </a:r>
              <a:r>
                <a:rPr lang="fr-FR" b="1" dirty="0" err="1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i</a:t>
              </a:r>
              <a:r>
                <a:rPr lang="fr-FR" b="1" dirty="0" err="1" smtClean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c</a:t>
              </a:r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, pas de faisceau réfracté !</a:t>
              </a:r>
            </a:p>
            <a:p>
              <a:pPr marL="285750" indent="-285750">
                <a:buFont typeface="Wingdings"/>
                <a:buChar char="à"/>
              </a:pP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Réflexion </a:t>
              </a:r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totale de la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lumière</a:t>
              </a:r>
            </a:p>
            <a:p>
              <a:pPr marL="285750" indent="-285750">
                <a:buFont typeface="Wingdings"/>
                <a:buChar char="à"/>
              </a:pP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Angle critique :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6707874" y="5745707"/>
                  <a:ext cx="1234248" cy="633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′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874" y="5745707"/>
                  <a:ext cx="1234248" cy="6337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ZoneTexte 108"/>
          <p:cNvSpPr txBox="1"/>
          <p:nvPr/>
        </p:nvSpPr>
        <p:spPr>
          <a:xfrm>
            <a:off x="2979892" y="60693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Exercice personnel (p17)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phenomène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réfraction bien connu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76" y="1227868"/>
            <a:ext cx="4092659" cy="230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2" name="Picture 8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42" y="3646620"/>
            <a:ext cx="2625725" cy="26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 bwMode="auto">
          <a:xfrm>
            <a:off x="2551703" y="2941527"/>
            <a:ext cx="4727575" cy="13462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Line 7"/>
          <p:cNvSpPr>
            <a:spLocks noChangeAspect="1" noChangeShapeType="1"/>
          </p:cNvSpPr>
          <p:nvPr/>
        </p:nvSpPr>
        <p:spPr bwMode="auto">
          <a:xfrm>
            <a:off x="2535828" y="3609865"/>
            <a:ext cx="503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3" name="Line 8"/>
          <p:cNvSpPr>
            <a:spLocks noChangeAspect="1" noChangeShapeType="1"/>
          </p:cNvSpPr>
          <p:nvPr/>
        </p:nvSpPr>
        <p:spPr bwMode="auto">
          <a:xfrm>
            <a:off x="2542178" y="2389077"/>
            <a:ext cx="0" cy="2319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4" name="Line 9"/>
          <p:cNvSpPr>
            <a:spLocks noChangeAspect="1" noChangeShapeType="1"/>
          </p:cNvSpPr>
          <p:nvPr/>
        </p:nvSpPr>
        <p:spPr bwMode="auto">
          <a:xfrm>
            <a:off x="7285628" y="2487502"/>
            <a:ext cx="0" cy="2319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5" name="Rectangle 10"/>
          <p:cNvSpPr>
            <a:spLocks noChangeAspect="1" noChangeArrowheads="1"/>
          </p:cNvSpPr>
          <p:nvPr/>
        </p:nvSpPr>
        <p:spPr bwMode="auto">
          <a:xfrm>
            <a:off x="6826923" y="2471627"/>
            <a:ext cx="4199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</a:t>
            </a:r>
            <a:r>
              <a:rPr kumimoji="0" lang="fr-FR" sz="24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g</a:t>
            </a:r>
          </a:p>
        </p:txBody>
      </p:sp>
      <p:sp>
        <p:nvSpPr>
          <p:cNvPr id="206" name="Rectangle 11"/>
          <p:cNvSpPr>
            <a:spLocks noChangeAspect="1" noChangeArrowheads="1"/>
          </p:cNvSpPr>
          <p:nvPr/>
        </p:nvSpPr>
        <p:spPr bwMode="auto">
          <a:xfrm>
            <a:off x="6839622" y="4305190"/>
            <a:ext cx="4199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</a:t>
            </a:r>
            <a:r>
              <a:rPr kumimoji="0" lang="fr-FR" sz="24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g</a:t>
            </a:r>
          </a:p>
        </p:txBody>
      </p:sp>
      <p:sp>
        <p:nvSpPr>
          <p:cNvPr id="207" name="Rectangle 12"/>
          <p:cNvSpPr>
            <a:spLocks noChangeAspect="1" noChangeArrowheads="1"/>
          </p:cNvSpPr>
          <p:nvPr/>
        </p:nvSpPr>
        <p:spPr bwMode="auto">
          <a:xfrm>
            <a:off x="6839622" y="2860565"/>
            <a:ext cx="41193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</a:t>
            </a:r>
            <a:r>
              <a:rPr kumimoji="0" lang="fr-FR" sz="24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c</a:t>
            </a:r>
          </a:p>
        </p:txBody>
      </p:sp>
      <p:sp>
        <p:nvSpPr>
          <p:cNvPr id="208" name="Line 13"/>
          <p:cNvSpPr>
            <a:spLocks noChangeAspect="1" noChangeShapeType="1"/>
          </p:cNvSpPr>
          <p:nvPr/>
        </p:nvSpPr>
        <p:spPr bwMode="auto">
          <a:xfrm flipH="1" flipV="1">
            <a:off x="1988140" y="3600340"/>
            <a:ext cx="595313" cy="9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15" name="Rectangle 20"/>
          <p:cNvSpPr>
            <a:spLocks noChangeAspect="1" noChangeArrowheads="1"/>
          </p:cNvSpPr>
          <p:nvPr/>
        </p:nvSpPr>
        <p:spPr bwMode="auto">
          <a:xfrm>
            <a:off x="2075920" y="4308365"/>
            <a:ext cx="3959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air</a:t>
            </a: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16" name="Rectangle 21"/>
          <p:cNvSpPr>
            <a:spLocks noChangeAspect="1" noChangeArrowheads="1"/>
          </p:cNvSpPr>
          <p:nvPr/>
        </p:nvSpPr>
        <p:spPr bwMode="auto">
          <a:xfrm>
            <a:off x="6650725" y="3930540"/>
            <a:ext cx="64129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cœur</a:t>
            </a:r>
          </a:p>
        </p:txBody>
      </p:sp>
      <p:sp>
        <p:nvSpPr>
          <p:cNvPr id="217" name="Rectangle 22"/>
          <p:cNvSpPr>
            <a:spLocks noChangeAspect="1" noChangeArrowheads="1"/>
          </p:cNvSpPr>
          <p:nvPr/>
        </p:nvSpPr>
        <p:spPr bwMode="auto">
          <a:xfrm>
            <a:off x="6163762" y="2549834"/>
            <a:ext cx="65076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gaine</a:t>
            </a:r>
          </a:p>
        </p:txBody>
      </p:sp>
      <p:sp>
        <p:nvSpPr>
          <p:cNvPr id="218" name="Rectangle 23"/>
          <p:cNvSpPr>
            <a:spLocks noChangeAspect="1" noChangeArrowheads="1"/>
          </p:cNvSpPr>
          <p:nvPr/>
        </p:nvSpPr>
        <p:spPr bwMode="auto">
          <a:xfrm>
            <a:off x="6174514" y="4379802"/>
            <a:ext cx="65076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gaine</a:t>
            </a:r>
          </a:p>
        </p:txBody>
      </p:sp>
      <p:sp>
        <p:nvSpPr>
          <p:cNvPr id="219" name="Rectangle 24"/>
          <p:cNvSpPr>
            <a:spLocks noChangeAspect="1" noChangeArrowheads="1"/>
          </p:cNvSpPr>
          <p:nvPr/>
        </p:nvSpPr>
        <p:spPr bwMode="auto">
          <a:xfrm>
            <a:off x="7539653" y="3432065"/>
            <a:ext cx="28572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z</a:t>
            </a:r>
          </a:p>
        </p:txBody>
      </p:sp>
      <p:sp>
        <p:nvSpPr>
          <p:cNvPr id="224" name="Rectangle 31"/>
          <p:cNvSpPr>
            <a:spLocks noChangeAspect="1" noChangeArrowheads="1"/>
          </p:cNvSpPr>
          <p:nvPr/>
        </p:nvSpPr>
        <p:spPr bwMode="auto">
          <a:xfrm>
            <a:off x="7315833" y="2431940"/>
            <a:ext cx="28050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x</a:t>
            </a:r>
          </a:p>
        </p:txBody>
      </p:sp>
      <p:sp>
        <p:nvSpPr>
          <p:cNvPr id="225" name="Rectangle 32"/>
          <p:cNvSpPr>
            <a:spLocks noChangeAspect="1" noChangeArrowheads="1"/>
          </p:cNvSpPr>
          <p:nvPr/>
        </p:nvSpPr>
        <p:spPr bwMode="auto">
          <a:xfrm>
            <a:off x="7217416" y="3186002"/>
            <a:ext cx="28050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y</a:t>
            </a:r>
          </a:p>
        </p:txBody>
      </p:sp>
      <p:grpSp>
        <p:nvGrpSpPr>
          <p:cNvPr id="281" name="Groupe 280"/>
          <p:cNvGrpSpPr/>
          <p:nvPr/>
        </p:nvGrpSpPr>
        <p:grpSpPr>
          <a:xfrm>
            <a:off x="438740" y="3211642"/>
            <a:ext cx="1930400" cy="1077218"/>
            <a:chOff x="438740" y="3211642"/>
            <a:chExt cx="1930400" cy="1077218"/>
          </a:xfrm>
        </p:grpSpPr>
        <p:sp>
          <p:nvSpPr>
            <p:cNvPr id="211" name="Arc 16"/>
            <p:cNvSpPr>
              <a:spLocks noChangeAspect="1"/>
            </p:cNvSpPr>
            <p:nvPr/>
          </p:nvSpPr>
          <p:spPr bwMode="auto">
            <a:xfrm rot="17280000">
              <a:off x="2165147" y="3658283"/>
              <a:ext cx="166688" cy="149225"/>
            </a:xfrm>
            <a:custGeom>
              <a:avLst/>
              <a:gdLst>
                <a:gd name="T0" fmla="*/ 0 w 21600"/>
                <a:gd name="T1" fmla="*/ 49211318 h 21599"/>
                <a:gd name="T2" fmla="*/ 76016090 w 21600"/>
                <a:gd name="T3" fmla="*/ 0 h 21599"/>
                <a:gd name="T4" fmla="*/ 76604746 w 21600"/>
                <a:gd name="T5" fmla="*/ 49211318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34"/>
                    <a:pt x="9569" y="90"/>
                    <a:pt x="21433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34"/>
                    <a:pt x="9569" y="90"/>
                    <a:pt x="21433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277" name="Groupe 276"/>
            <p:cNvGrpSpPr/>
            <p:nvPr/>
          </p:nvGrpSpPr>
          <p:grpSpPr>
            <a:xfrm>
              <a:off x="438740" y="3211642"/>
              <a:ext cx="1930400" cy="1077218"/>
              <a:chOff x="438740" y="3211642"/>
              <a:chExt cx="1930400" cy="1077218"/>
            </a:xfrm>
          </p:grpSpPr>
          <p:sp>
            <p:nvSpPr>
              <p:cNvPr id="213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901309" y="3528902"/>
                <a:ext cx="335001" cy="46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i</a:t>
                </a:r>
                <a:r>
                  <a:rPr kumimoji="0" lang="fr-FR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0</a:t>
                </a:r>
                <a:endParaRPr kumimoji="0" lang="fr-FR" sz="2400" b="0" i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223" name="Arc 30"/>
              <p:cNvSpPr>
                <a:spLocks noChangeAspect="1"/>
              </p:cNvSpPr>
              <p:nvPr/>
            </p:nvSpPr>
            <p:spPr bwMode="auto">
              <a:xfrm rot="19260000">
                <a:off x="1648415" y="3235215"/>
                <a:ext cx="720725" cy="8048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5"/>
                      <a:pt x="9647" y="20"/>
                      <a:pt x="2156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5"/>
                      <a:pt x="9647" y="20"/>
                      <a:pt x="2156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237" name="Text Box 66"/>
              <p:cNvSpPr txBox="1">
                <a:spLocks noChangeArrowheads="1"/>
              </p:cNvSpPr>
              <p:nvPr/>
            </p:nvSpPr>
            <p:spPr bwMode="auto">
              <a:xfrm>
                <a:off x="438740" y="3211642"/>
                <a:ext cx="1173624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Cône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d’</a:t>
                </a:r>
                <a:r>
                  <a:rPr kumimoji="0" lang="fr-FR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acceptance</a:t>
                </a: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  <a:sym typeface="Symbol" pitchFamily="18" charset="2"/>
                  </a:rPr>
                  <a:t></a:t>
                </a: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</p:grpSp>
      <p:grpSp>
        <p:nvGrpSpPr>
          <p:cNvPr id="240" name="Group 95"/>
          <p:cNvGrpSpPr>
            <a:grpSpLocks/>
          </p:cNvGrpSpPr>
          <p:nvPr/>
        </p:nvGrpSpPr>
        <p:grpSpPr bwMode="auto">
          <a:xfrm>
            <a:off x="2163225" y="2927240"/>
            <a:ext cx="3409675" cy="1866900"/>
            <a:chOff x="1282" y="1067"/>
            <a:chExt cx="2148" cy="1176"/>
          </a:xfrm>
        </p:grpSpPr>
        <p:grpSp>
          <p:nvGrpSpPr>
            <p:cNvPr id="245" name="Group 94"/>
            <p:cNvGrpSpPr>
              <a:grpSpLocks/>
            </p:cNvGrpSpPr>
            <p:nvPr/>
          </p:nvGrpSpPr>
          <p:grpSpPr bwMode="auto">
            <a:xfrm>
              <a:off x="1282" y="1067"/>
              <a:ext cx="2148" cy="1168"/>
              <a:chOff x="1282" y="1067"/>
              <a:chExt cx="2148" cy="1168"/>
            </a:xfrm>
          </p:grpSpPr>
          <p:sp>
            <p:nvSpPr>
              <p:cNvPr id="248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82" y="1067"/>
                <a:ext cx="240" cy="427"/>
              </a:xfrm>
              <a:prstGeom prst="line">
                <a:avLst/>
              </a:prstGeom>
              <a:noFill/>
              <a:ln w="19050">
                <a:solidFill>
                  <a:srgbClr val="CC0099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249" name="Line 34"/>
              <p:cNvSpPr>
                <a:spLocks noChangeAspect="1" noChangeShapeType="1"/>
              </p:cNvSpPr>
              <p:nvPr/>
            </p:nvSpPr>
            <p:spPr bwMode="auto">
              <a:xfrm>
                <a:off x="1517" y="1494"/>
                <a:ext cx="601" cy="423"/>
              </a:xfrm>
              <a:prstGeom prst="line">
                <a:avLst/>
              </a:prstGeom>
              <a:noFill/>
              <a:ln w="19050">
                <a:solidFill>
                  <a:srgbClr val="CC0099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250" name="Line 35"/>
              <p:cNvSpPr>
                <a:spLocks noChangeAspect="1" noChangeShapeType="1"/>
              </p:cNvSpPr>
              <p:nvPr/>
            </p:nvSpPr>
            <p:spPr bwMode="auto">
              <a:xfrm>
                <a:off x="2118" y="1922"/>
                <a:ext cx="706" cy="135"/>
              </a:xfrm>
              <a:prstGeom prst="line">
                <a:avLst/>
              </a:prstGeom>
              <a:noFill/>
              <a:ln w="19050">
                <a:solidFill>
                  <a:srgbClr val="CC0099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251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809" y="1867"/>
                <a:ext cx="62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itchFamily="34" charset="0"/>
                  </a:rPr>
                  <a:t>rayon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itchFamily="34" charset="0"/>
                  </a:rPr>
                  <a:t>non guidé</a:t>
                </a:r>
              </a:p>
            </p:txBody>
          </p:sp>
        </p:grpSp>
        <p:sp>
          <p:nvSpPr>
            <p:cNvPr id="246" name="Text Box 67"/>
            <p:cNvSpPr txBox="1">
              <a:spLocks noChangeArrowheads="1"/>
            </p:cNvSpPr>
            <p:nvPr/>
          </p:nvSpPr>
          <p:spPr bwMode="auto">
            <a:xfrm>
              <a:off x="1632" y="2069"/>
              <a:ext cx="4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</a:rPr>
                <a:t>réfraction</a:t>
              </a:r>
            </a:p>
          </p:txBody>
        </p:sp>
        <p:sp>
          <p:nvSpPr>
            <p:cNvPr id="247" name="Line 70"/>
            <p:cNvSpPr>
              <a:spLocks noChangeShapeType="1"/>
            </p:cNvSpPr>
            <p:nvPr/>
          </p:nvSpPr>
          <p:spPr bwMode="auto">
            <a:xfrm flipV="1">
              <a:off x="1894" y="1946"/>
              <a:ext cx="174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241" name="Group 71"/>
          <p:cNvGrpSpPr>
            <a:grpSpLocks noChangeAspect="1"/>
          </p:cNvGrpSpPr>
          <p:nvPr/>
        </p:nvGrpSpPr>
        <p:grpSpPr bwMode="auto">
          <a:xfrm>
            <a:off x="7209480" y="3535252"/>
            <a:ext cx="139689" cy="134938"/>
            <a:chOff x="3558" y="1042"/>
            <a:chExt cx="109" cy="106"/>
          </a:xfrm>
        </p:grpSpPr>
        <p:sp>
          <p:nvSpPr>
            <p:cNvPr id="243" name="Oval 72"/>
            <p:cNvSpPr>
              <a:spLocks noChangeAspect="1" noChangeArrowheads="1"/>
            </p:cNvSpPr>
            <p:nvPr/>
          </p:nvSpPr>
          <p:spPr bwMode="auto">
            <a:xfrm>
              <a:off x="3558" y="1042"/>
              <a:ext cx="109" cy="10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44" name="Oval 73"/>
            <p:cNvSpPr>
              <a:spLocks noChangeAspect="1" noChangeArrowheads="1"/>
            </p:cNvSpPr>
            <p:nvPr/>
          </p:nvSpPr>
          <p:spPr bwMode="auto">
            <a:xfrm>
              <a:off x="3601" y="1083"/>
              <a:ext cx="26" cy="2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280" name="Groupe 279"/>
          <p:cNvGrpSpPr/>
          <p:nvPr/>
        </p:nvGrpSpPr>
        <p:grpSpPr>
          <a:xfrm>
            <a:off x="1974330" y="2901840"/>
            <a:ext cx="5879621" cy="1379537"/>
            <a:chOff x="1974330" y="2901840"/>
            <a:chExt cx="5879621" cy="1379537"/>
          </a:xfrm>
        </p:grpSpPr>
        <p:sp>
          <p:nvSpPr>
            <p:cNvPr id="238" name="Text Box 68"/>
            <p:cNvSpPr txBox="1">
              <a:spLocks noChangeArrowheads="1"/>
            </p:cNvSpPr>
            <p:nvPr/>
          </p:nvSpPr>
          <p:spPr bwMode="auto">
            <a:xfrm>
              <a:off x="3424828" y="3574940"/>
              <a:ext cx="660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réflexion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totale</a:t>
              </a:r>
            </a:p>
          </p:txBody>
        </p:sp>
        <p:sp>
          <p:nvSpPr>
            <p:cNvPr id="239" name="Line 69"/>
            <p:cNvSpPr>
              <a:spLocks noChangeShapeType="1"/>
            </p:cNvSpPr>
            <p:nvPr/>
          </p:nvSpPr>
          <p:spPr bwMode="auto">
            <a:xfrm>
              <a:off x="3724865" y="3979752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279" name="Groupe 278"/>
            <p:cNvGrpSpPr/>
            <p:nvPr/>
          </p:nvGrpSpPr>
          <p:grpSpPr>
            <a:xfrm>
              <a:off x="1974330" y="2901840"/>
              <a:ext cx="5879621" cy="1379537"/>
              <a:chOff x="1974330" y="2901840"/>
              <a:chExt cx="5879621" cy="1379537"/>
            </a:xfrm>
          </p:grpSpPr>
          <p:grpSp>
            <p:nvGrpSpPr>
              <p:cNvPr id="233" name="Group 54"/>
              <p:cNvGrpSpPr>
                <a:grpSpLocks noChangeAspect="1"/>
              </p:cNvGrpSpPr>
              <p:nvPr/>
            </p:nvGrpSpPr>
            <p:grpSpPr bwMode="auto">
              <a:xfrm rot="1830614" flipV="1">
                <a:off x="3364910" y="4036880"/>
                <a:ext cx="152389" cy="147639"/>
                <a:chOff x="1745" y="2514"/>
                <a:chExt cx="64" cy="62"/>
              </a:xfrm>
            </p:grpSpPr>
            <p:sp>
              <p:nvSpPr>
                <p:cNvPr id="258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1746" y="2514"/>
                  <a:ext cx="62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endParaRPr>
                </a:p>
              </p:txBody>
            </p:sp>
            <p:sp>
              <p:nvSpPr>
                <p:cNvPr id="259" name="Line 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45" y="2544"/>
                  <a:ext cx="64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78" name="Groupe 277"/>
              <p:cNvGrpSpPr/>
              <p:nvPr/>
            </p:nvGrpSpPr>
            <p:grpSpPr>
              <a:xfrm>
                <a:off x="1974330" y="2901840"/>
                <a:ext cx="5879621" cy="1379537"/>
                <a:chOff x="1974330" y="2901840"/>
                <a:chExt cx="5879621" cy="1379537"/>
              </a:xfrm>
            </p:grpSpPr>
            <p:grpSp>
              <p:nvGrpSpPr>
                <p:cNvPr id="232" name="Group 51"/>
                <p:cNvGrpSpPr>
                  <a:grpSpLocks noChangeAspect="1"/>
                </p:cNvGrpSpPr>
                <p:nvPr/>
              </p:nvGrpSpPr>
              <p:grpSpPr bwMode="auto">
                <a:xfrm rot="18822934">
                  <a:off x="2129422" y="3878807"/>
                  <a:ext cx="161926" cy="164294"/>
                  <a:chOff x="1745" y="2506"/>
                  <a:chExt cx="68" cy="69"/>
                </a:xfrm>
              </p:grpSpPr>
              <p:sp>
                <p:nvSpPr>
                  <p:cNvPr id="260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1" y="2506"/>
                    <a:ext cx="62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1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45" y="2543"/>
                    <a:ext cx="64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275" name="Groupe 274"/>
                <p:cNvGrpSpPr/>
                <p:nvPr/>
              </p:nvGrpSpPr>
              <p:grpSpPr>
                <a:xfrm>
                  <a:off x="1974330" y="2901840"/>
                  <a:ext cx="5879621" cy="1379537"/>
                  <a:chOff x="1974330" y="2901840"/>
                  <a:chExt cx="5879621" cy="1379537"/>
                </a:xfrm>
              </p:grpSpPr>
              <p:sp>
                <p:nvSpPr>
                  <p:cNvPr id="210" name="Line 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96290" y="2933590"/>
                    <a:ext cx="2386013" cy="133350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2" name="Arc 17"/>
                  <p:cNvSpPr>
                    <a:spLocks noChangeAspect="1"/>
                  </p:cNvSpPr>
                  <p:nvPr/>
                </p:nvSpPr>
                <p:spPr bwMode="auto">
                  <a:xfrm rot="17280000">
                    <a:off x="3227978" y="2992327"/>
                    <a:ext cx="115887" cy="119063"/>
                  </a:xfrm>
                  <a:custGeom>
                    <a:avLst/>
                    <a:gdLst>
                      <a:gd name="T0" fmla="*/ 0 w 21600"/>
                      <a:gd name="T1" fmla="*/ 19943732 h 21599"/>
                      <a:gd name="T2" fmla="*/ 17700440 w 21600"/>
                      <a:gd name="T3" fmla="*/ 0 h 21599"/>
                      <a:gd name="T4" fmla="*/ 17896890 w 21600"/>
                      <a:gd name="T5" fmla="*/ 19943732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2"/>
                          <a:pt x="9526" y="130"/>
                          <a:pt x="21363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2"/>
                          <a:pt x="9526" y="130"/>
                          <a:pt x="21363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2305" y="2901840"/>
                    <a:ext cx="452047" cy="3084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</a:t>
                    </a:r>
                    <a:r>
                      <a:rPr kumimoji="0" lang="fr-FR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c</a:t>
                    </a: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/2</a:t>
                    </a:r>
                    <a:endParaRPr kumimoji="0" lang="fr-F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274" name="Groupe 273"/>
                  <p:cNvGrpSpPr/>
                  <p:nvPr/>
                </p:nvGrpSpPr>
                <p:grpSpPr>
                  <a:xfrm>
                    <a:off x="1974330" y="2939940"/>
                    <a:ext cx="5879621" cy="1341437"/>
                    <a:chOff x="1974330" y="2939940"/>
                    <a:chExt cx="5879621" cy="1341437"/>
                  </a:xfrm>
                </p:grpSpPr>
                <p:grpSp>
                  <p:nvGrpSpPr>
                    <p:cNvPr id="201" name="Group 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7279321" y="2992328"/>
                      <a:ext cx="574630" cy="1219201"/>
                      <a:chOff x="385" y="1160"/>
                      <a:chExt cx="362" cy="768"/>
                    </a:xfrm>
                  </p:grpSpPr>
                  <p:sp>
                    <p:nvSpPr>
                      <p:cNvPr id="272" name="Line 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85" y="1537"/>
                        <a:ext cx="357" cy="3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73" name="Line 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02" y="1160"/>
                        <a:ext cx="345" cy="37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sp>
                  <p:nvSpPr>
                    <p:cNvPr id="209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34240" y="2941527"/>
                      <a:ext cx="1187450" cy="6731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endParaRPr>
                    </a:p>
                  </p:txBody>
                </p:sp>
                <p:grpSp>
                  <p:nvGrpSpPr>
                    <p:cNvPr id="22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4330" y="3011378"/>
                      <a:ext cx="574630" cy="1219201"/>
                      <a:chOff x="385" y="1160"/>
                      <a:chExt cx="362" cy="768"/>
                    </a:xfrm>
                  </p:grpSpPr>
                  <p:sp>
                    <p:nvSpPr>
                      <p:cNvPr id="270" name="Line 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85" y="1537"/>
                        <a:ext cx="357" cy="39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71" name="Line 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02" y="1160"/>
                        <a:ext cx="345" cy="37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sp>
                  <p:nvSpPr>
                    <p:cNvPr id="221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48528" y="3608277"/>
                      <a:ext cx="1181100" cy="6731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22" name="Line 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34390" y="2951052"/>
                      <a:ext cx="2360613" cy="132556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26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096590" y="2939940"/>
                      <a:ext cx="1152525" cy="64452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27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083890" y="3600340"/>
                      <a:ext cx="1192213" cy="66992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endParaRPr>
                    </a:p>
                  </p:txBody>
                </p:sp>
                <p:grpSp>
                  <p:nvGrpSpPr>
                    <p:cNvPr id="228" name="Group 39"/>
                    <p:cNvGrpSpPr>
                      <a:grpSpLocks noChangeAspect="1"/>
                    </p:cNvGrpSpPr>
                    <p:nvPr/>
                  </p:nvGrpSpPr>
                  <p:grpSpPr bwMode="auto">
                    <a:xfrm rot="19769386">
                      <a:off x="2799039" y="3325378"/>
                      <a:ext cx="164294" cy="159544"/>
                      <a:chOff x="1739" y="2506"/>
                      <a:chExt cx="69" cy="67"/>
                    </a:xfrm>
                  </p:grpSpPr>
                  <p:sp>
                    <p:nvSpPr>
                      <p:cNvPr id="268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06"/>
                        <a:ext cx="62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69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39" y="2541"/>
                        <a:ext cx="65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9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 rot="19769386">
                      <a:off x="4176878" y="3890528"/>
                      <a:ext cx="164294" cy="159544"/>
                      <a:chOff x="1739" y="2506"/>
                      <a:chExt cx="69" cy="67"/>
                    </a:xfrm>
                  </p:grpSpPr>
                  <p:sp>
                    <p:nvSpPr>
                      <p:cNvPr id="266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06"/>
                        <a:ext cx="62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67" name="Line 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39" y="2541"/>
                        <a:ext cx="65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0" name="Group 45"/>
                    <p:cNvGrpSpPr>
                      <a:grpSpLocks noChangeAspect="1"/>
                    </p:cNvGrpSpPr>
                    <p:nvPr/>
                  </p:nvGrpSpPr>
                  <p:grpSpPr bwMode="auto">
                    <a:xfrm rot="19769386">
                      <a:off x="5571053" y="3122794"/>
                      <a:ext cx="164294" cy="145257"/>
                      <a:chOff x="1739" y="2512"/>
                      <a:chExt cx="69" cy="61"/>
                    </a:xfrm>
                  </p:grpSpPr>
                  <p:sp>
                    <p:nvSpPr>
                      <p:cNvPr id="26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12"/>
                        <a:ext cx="62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65" name="Line 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39" y="2541"/>
                        <a:ext cx="65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1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 rot="19769386">
                      <a:off x="6453632" y="3935594"/>
                      <a:ext cx="164294" cy="145257"/>
                      <a:chOff x="1739" y="2512"/>
                      <a:chExt cx="69" cy="61"/>
                    </a:xfrm>
                  </p:grpSpPr>
                  <p:sp>
                    <p:nvSpPr>
                      <p:cNvPr id="262" name="Line 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12"/>
                        <a:ext cx="62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63" name="Line 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39" y="2541"/>
                        <a:ext cx="65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4" name="Group 57"/>
                    <p:cNvGrpSpPr>
                      <a:grpSpLocks noChangeAspect="1"/>
                    </p:cNvGrpSpPr>
                    <p:nvPr/>
                  </p:nvGrpSpPr>
                  <p:grpSpPr bwMode="auto">
                    <a:xfrm rot="1830614" flipV="1">
                      <a:off x="4158596" y="3160580"/>
                      <a:ext cx="152389" cy="147639"/>
                      <a:chOff x="1745" y="2514"/>
                      <a:chExt cx="64" cy="62"/>
                    </a:xfrm>
                  </p:grpSpPr>
                  <p:sp>
                    <p:nvSpPr>
                      <p:cNvPr id="256" name="Line 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14"/>
                        <a:ext cx="62" cy="3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57" name="Line 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45" y="2544"/>
                        <a:ext cx="64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5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 rot="1830614" flipV="1">
                      <a:off x="5504687" y="3916230"/>
                      <a:ext cx="152389" cy="147639"/>
                      <a:chOff x="1745" y="2514"/>
                      <a:chExt cx="64" cy="62"/>
                    </a:xfrm>
                  </p:grpSpPr>
                  <p:sp>
                    <p:nvSpPr>
                      <p:cNvPr id="254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14"/>
                        <a:ext cx="62" cy="3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55" name="Line 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45" y="2544"/>
                        <a:ext cx="64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 rot="1830614" flipV="1">
                      <a:off x="6590449" y="3179630"/>
                      <a:ext cx="152389" cy="147639"/>
                      <a:chOff x="1745" y="2514"/>
                      <a:chExt cx="64" cy="62"/>
                    </a:xfrm>
                  </p:grpSpPr>
                  <p:sp>
                    <p:nvSpPr>
                      <p:cNvPr id="252" name="Line 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46" y="2514"/>
                        <a:ext cx="62" cy="3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253" name="Line 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745" y="2544"/>
                        <a:ext cx="64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42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2557" y="3304406"/>
                    <a:ext cx="452047" cy="3084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marL="0" marR="0" lvl="0" indent="0" defTabSz="7620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</a:t>
                    </a:r>
                    <a:r>
                      <a:rPr kumimoji="0" lang="fr-FR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c</a:t>
                    </a: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/2</a:t>
                    </a:r>
                    <a:endParaRPr kumimoji="0" lang="fr-F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82" name="Rectangle 2"/>
          <p:cNvSpPr txBox="1">
            <a:spLocks noChangeArrowheads="1"/>
          </p:cNvSpPr>
          <p:nvPr/>
        </p:nvSpPr>
        <p:spPr>
          <a:xfrm>
            <a:off x="716876" y="1449793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La réflexion totale interne :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3" name="Rectangle 2"/>
          <p:cNvSpPr txBox="1">
            <a:spLocks noChangeArrowheads="1"/>
          </p:cNvSpPr>
          <p:nvPr/>
        </p:nvSpPr>
        <p:spPr>
          <a:xfrm>
            <a:off x="1428728" y="411875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Le guidage vu par l’optique géométrique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590675" y="6453188"/>
            <a:ext cx="6561138" cy="268287"/>
          </a:xfrm>
        </p:spPr>
        <p:txBody>
          <a:bodyPr/>
          <a:lstStyle/>
          <a:p>
            <a:r>
              <a:rPr lang="fr-FR" dirty="0" smtClean="0"/>
              <a:t>COM101			Chap. 2 : La fibre optique</a:t>
            </a:r>
            <a:endParaRPr lang="fr-FR" dirty="0"/>
          </a:p>
        </p:txBody>
      </p:sp>
      <p:sp>
        <p:nvSpPr>
          <p:cNvPr id="8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7" y="1513216"/>
            <a:ext cx="60388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000047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Illustration d’un guidage par réflexion totale interne :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28" y="411875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1. Le guidage vu par l’optique géométrique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590675" y="6453188"/>
            <a:ext cx="6561138" cy="268287"/>
          </a:xfrm>
        </p:spPr>
        <p:txBody>
          <a:bodyPr/>
          <a:lstStyle/>
          <a:p>
            <a:r>
              <a:rPr lang="fr-FR" dirty="0" smtClean="0"/>
              <a:t>COM101			Chap. 2 : La fibre optique</a:t>
            </a:r>
            <a:endParaRPr lang="fr-FR" dirty="0"/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44" y="1588219"/>
            <a:ext cx="3259942" cy="243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840" y="4357287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86608" y="2928731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questions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845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988841"/>
            <a:ext cx="8537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1. 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Principes Fondamentaux d’optique géométrique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latin typeface="Arial Narrow" pitchFamily="34" charset="0"/>
              </a:rPr>
              <a:t>ptique géo, réflexion, réfraction …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 Narrow" pitchFamily="34" charset="0"/>
              </a:rPr>
              <a:t>Intensité, polarisation, classification des radiations, ondes sphériques, etc.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3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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 ondes : les interférences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 Expression 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des interférences, conditions d’obtention, longueur de cohérence</a:t>
            </a:r>
            <a:endParaRPr lang="fr-FR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4.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 Ondes  : la diffraction</a:t>
            </a:r>
          </a:p>
          <a:p>
            <a:pPr marL="342900" indent="-342900">
              <a:lnSpc>
                <a:spcPct val="150000"/>
              </a:lnSpc>
            </a:pPr>
            <a:r>
              <a:rPr lang="fr-FR" sz="32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 Schéma de 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principe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5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. 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Expression d’une onde quasi-monochromatique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I</a:t>
            </a:r>
            <a:r>
              <a:rPr lang="fr-FR" dirty="0" smtClean="0">
                <a:latin typeface="Arial Narrow" pitchFamily="34" charset="0"/>
              </a:rPr>
              <a:t>ntroduction à la Transformée de Fourier…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3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017245DE-8351-4221-A3DB-BFF364516D68}" type="slidenum">
              <a:rPr lang="fr-FR"/>
              <a:pPr/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Holographie </a:t>
            </a:r>
            <a:endParaRPr lang="fr-F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139984" y="521760"/>
            <a:ext cx="5904174" cy="795338"/>
          </a:xfrm>
        </p:spPr>
        <p:txBody>
          <a:bodyPr/>
          <a:lstStyle/>
          <a:p>
            <a:r>
              <a:rPr lang="fr-FR" dirty="0" smtClean="0"/>
              <a:t>Qu’est ce que la lumières ?</a:t>
            </a:r>
            <a:endParaRPr lang="fr-FR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39984" y="1158909"/>
            <a:ext cx="8229600" cy="7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Notion de champs électrique  / Magnétique</a:t>
            </a:r>
            <a:endParaRPr lang="fr-FR" altLang="fr-FR" sz="2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2" descr="http://t3.gstatic.com/images?q=tbn:ANd9GcSYRg-3C3jeQj2TI0-yETDN0GNwJasKSmmGV64aopmuRMv2hh8IEzIe21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96" y="2359913"/>
            <a:ext cx="1265617" cy="1500893"/>
          </a:xfrm>
          <a:prstGeom prst="rect">
            <a:avLst/>
          </a:prstGeom>
          <a:noFill/>
        </p:spPr>
      </p:pic>
      <p:pic>
        <p:nvPicPr>
          <p:cNvPr id="31" name="Picture 4" descr="http://mayerwin.free.fr/Aim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413" y="3009014"/>
            <a:ext cx="4822587" cy="2317898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4718089" y="287513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Aimant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353168" y="529987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Barre aimantée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H="1" flipV="1">
            <a:off x="4978127" y="4967774"/>
            <a:ext cx="3499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9" descr="http://img.over-blog-kiwi.com/0/13/70/66/201301/ob_b6da3e9f18eaf0fd634ee36bf4471fe1_statiqu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16" y="2468393"/>
            <a:ext cx="1796344" cy="1347258"/>
          </a:xfrm>
          <a:prstGeom prst="rect">
            <a:avLst/>
          </a:prstGeom>
          <a:noFill/>
        </p:spPr>
      </p:pic>
      <p:pic>
        <p:nvPicPr>
          <p:cNvPr id="36" name="Picture 13" descr="http://static.skynetblogs.be/media/132840/dyn004_original_800_639_pjpeg_2535281_664d26ebf655898cb74205dd599b16c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333" y="4556310"/>
            <a:ext cx="2112326" cy="1686454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91763" y="213360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 -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717892" y="1746775"/>
            <a:ext cx="446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Impalpables mais en en voit les effets :</a:t>
            </a: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</p:spTree>
    <p:extLst>
      <p:ext uri="{BB962C8B-B14F-4D97-AF65-F5344CB8AC3E}">
        <p14:creationId xmlns:p14="http://schemas.microsoft.com/office/powerpoint/2010/main" val="1101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20234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Généralités sur les équations de Maxwell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844614" y="2346036"/>
            <a:ext cx="7137400" cy="787400"/>
            <a:chOff x="844614" y="2346036"/>
            <a:chExt cx="7137400" cy="78740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844614" y="2346036"/>
              <a:ext cx="7137400" cy="787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57314" y="2384136"/>
              <a:ext cx="7095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smtClean="0">
                  <a:latin typeface="Arial Narrow" pitchFamily="34" charset="0"/>
                </a:rPr>
                <a:t>La lumière, c’est un champ électrique (E) et un champ magnétique (B)</a:t>
              </a:r>
            </a:p>
            <a:p>
              <a:pPr algn="ctr"/>
              <a:r>
                <a:rPr lang="fr-FR" sz="2000" b="1" dirty="0" smtClean="0">
                  <a:latin typeface="Arial Narrow" pitchFamily="34" charset="0"/>
                </a:rPr>
                <a:t>qui oscillent et se propagent </a:t>
              </a:r>
              <a:r>
                <a:rPr lang="fr-FR" b="1" dirty="0" smtClean="0">
                  <a:latin typeface="Arial Narrow" pitchFamily="34" charset="0"/>
                </a:rPr>
                <a:t>(Maxwell 1831-1879)</a:t>
              </a:r>
              <a:r>
                <a:rPr lang="fr-FR" sz="2000" b="1" dirty="0" smtClean="0">
                  <a:latin typeface="Arial Narrow" pitchFamily="34" charset="0"/>
                </a:rPr>
                <a:t>!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0" y="3703037"/>
            <a:ext cx="2291644" cy="2333598"/>
            <a:chOff x="0" y="2954867"/>
            <a:chExt cx="2291644" cy="2333598"/>
          </a:xfrm>
        </p:grpSpPr>
        <p:pic>
          <p:nvPicPr>
            <p:cNvPr id="28" name="Picture 4" descr="onde surface ea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01" y="3318757"/>
              <a:ext cx="2279843" cy="155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ZoneTexte 28"/>
            <p:cNvSpPr txBox="1"/>
            <p:nvPr/>
          </p:nvSpPr>
          <p:spPr>
            <a:xfrm>
              <a:off x="135467" y="2954867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 centre oscille</a:t>
              </a:r>
              <a:endParaRPr lang="fr-FR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0" y="4919133"/>
              <a:ext cx="2210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L’onde se propage !</a:t>
              </a:r>
              <a:endParaRPr lang="fr-FR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345070" y="3343899"/>
            <a:ext cx="6725434" cy="2790850"/>
            <a:chOff x="2737556" y="1557866"/>
            <a:chExt cx="7089421" cy="3121377"/>
          </a:xfrm>
        </p:grpSpPr>
        <p:grpSp>
          <p:nvGrpSpPr>
            <p:cNvPr id="32" name="Groupe 96"/>
            <p:cNvGrpSpPr/>
            <p:nvPr/>
          </p:nvGrpSpPr>
          <p:grpSpPr>
            <a:xfrm>
              <a:off x="2737556" y="1557866"/>
              <a:ext cx="7089421" cy="3121377"/>
              <a:chOff x="2737556" y="1557866"/>
              <a:chExt cx="7089421" cy="3121377"/>
            </a:xfrm>
          </p:grpSpPr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2737556" y="1569154"/>
                <a:ext cx="3670990" cy="31100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4111876" y="2150468"/>
                <a:ext cx="1611720" cy="1698850"/>
              </a:xfrm>
              <a:custGeom>
                <a:avLst/>
                <a:gdLst>
                  <a:gd name="T0" fmla="*/ 0 w 1966"/>
                  <a:gd name="T1" fmla="*/ 139 h 1755"/>
                  <a:gd name="T2" fmla="*/ 16 w 1966"/>
                  <a:gd name="T3" fmla="*/ 41 h 1755"/>
                  <a:gd name="T4" fmla="*/ 16 w 1966"/>
                  <a:gd name="T5" fmla="*/ 0 h 1755"/>
                  <a:gd name="T6" fmla="*/ 1 w 1966"/>
                  <a:gd name="T7" fmla="*/ 64 h 1755"/>
                  <a:gd name="T8" fmla="*/ 0 w 1966"/>
                  <a:gd name="T9" fmla="*/ 139 h 17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6"/>
                  <a:gd name="T16" fmla="*/ 0 h 1755"/>
                  <a:gd name="T17" fmla="*/ 1966 w 1966"/>
                  <a:gd name="T18" fmla="*/ 1755 h 17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6" h="1755">
                    <a:moveTo>
                      <a:pt x="0" y="1755"/>
                    </a:moveTo>
                    <a:lnTo>
                      <a:pt x="1966" y="521"/>
                    </a:lnTo>
                    <a:lnTo>
                      <a:pt x="1966" y="0"/>
                    </a:lnTo>
                    <a:lnTo>
                      <a:pt x="9" y="804"/>
                    </a:lnTo>
                    <a:lnTo>
                      <a:pt x="0" y="1755"/>
                    </a:lnTo>
                    <a:close/>
                  </a:path>
                </a:pathLst>
              </a:custGeom>
              <a:solidFill>
                <a:schemeClr val="tx2">
                  <a:lumMod val="9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4178978" y="2291835"/>
                <a:ext cx="1468653" cy="1442925"/>
              </a:xfrm>
              <a:custGeom>
                <a:avLst/>
                <a:gdLst>
                  <a:gd name="T0" fmla="*/ 0 w 1792"/>
                  <a:gd name="T1" fmla="*/ 118 h 1491"/>
                  <a:gd name="T2" fmla="*/ 2 w 1792"/>
                  <a:gd name="T3" fmla="*/ 48 h 1491"/>
                  <a:gd name="T4" fmla="*/ 4 w 1792"/>
                  <a:gd name="T5" fmla="*/ 98 h 1491"/>
                  <a:gd name="T6" fmla="*/ 6 w 1792"/>
                  <a:gd name="T7" fmla="*/ 32 h 1491"/>
                  <a:gd name="T8" fmla="*/ 9 w 1792"/>
                  <a:gd name="T9" fmla="*/ 67 h 1491"/>
                  <a:gd name="T10" fmla="*/ 10 w 1792"/>
                  <a:gd name="T11" fmla="*/ 17 h 1491"/>
                  <a:gd name="T12" fmla="*/ 12 w 1792"/>
                  <a:gd name="T13" fmla="*/ 44 h 1491"/>
                  <a:gd name="T14" fmla="*/ 14 w 1792"/>
                  <a:gd name="T15" fmla="*/ 4 h 1491"/>
                  <a:gd name="T16" fmla="*/ 15 w 1792"/>
                  <a:gd name="T17" fmla="*/ 18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2"/>
                  <a:gd name="T28" fmla="*/ 0 h 1491"/>
                  <a:gd name="T29" fmla="*/ 1792 w 1792"/>
                  <a:gd name="T30" fmla="*/ 1491 h 14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2" h="1491">
                    <a:moveTo>
                      <a:pt x="0" y="1491"/>
                    </a:moveTo>
                    <a:cubicBezTo>
                      <a:pt x="60" y="1065"/>
                      <a:pt x="120" y="639"/>
                      <a:pt x="210" y="595"/>
                    </a:cubicBezTo>
                    <a:cubicBezTo>
                      <a:pt x="300" y="551"/>
                      <a:pt x="455" y="1259"/>
                      <a:pt x="540" y="1226"/>
                    </a:cubicBezTo>
                    <a:cubicBezTo>
                      <a:pt x="625" y="1193"/>
                      <a:pt x="634" y="456"/>
                      <a:pt x="722" y="394"/>
                    </a:cubicBezTo>
                    <a:cubicBezTo>
                      <a:pt x="810" y="332"/>
                      <a:pt x="988" y="881"/>
                      <a:pt x="1070" y="851"/>
                    </a:cubicBezTo>
                    <a:cubicBezTo>
                      <a:pt x="1152" y="821"/>
                      <a:pt x="1141" y="258"/>
                      <a:pt x="1216" y="211"/>
                    </a:cubicBezTo>
                    <a:cubicBezTo>
                      <a:pt x="1291" y="164"/>
                      <a:pt x="1452" y="594"/>
                      <a:pt x="1518" y="568"/>
                    </a:cubicBezTo>
                    <a:cubicBezTo>
                      <a:pt x="1584" y="542"/>
                      <a:pt x="1563" y="112"/>
                      <a:pt x="1609" y="56"/>
                    </a:cubicBezTo>
                    <a:cubicBezTo>
                      <a:pt x="1655" y="0"/>
                      <a:pt x="1723" y="115"/>
                      <a:pt x="1792" y="23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5778037" y="2161436"/>
                <a:ext cx="232959" cy="354638"/>
              </a:xfrm>
              <a:custGeom>
                <a:avLst/>
                <a:gdLst>
                  <a:gd name="T0" fmla="*/ 0 w 284"/>
                  <a:gd name="T1" fmla="*/ 9 h 366"/>
                  <a:gd name="T2" fmla="*/ 0 w 284"/>
                  <a:gd name="T3" fmla="*/ 29 h 366"/>
                  <a:gd name="T4" fmla="*/ 2 w 284"/>
                  <a:gd name="T5" fmla="*/ 14 h 366"/>
                  <a:gd name="T6" fmla="*/ 2 w 284"/>
                  <a:gd name="T7" fmla="*/ 23 h 366"/>
                  <a:gd name="T8" fmla="*/ 3 w 284"/>
                  <a:gd name="T9" fmla="*/ 8 h 366"/>
                  <a:gd name="T10" fmla="*/ 1 w 284"/>
                  <a:gd name="T11" fmla="*/ 0 h 366"/>
                  <a:gd name="T12" fmla="*/ 1 w 284"/>
                  <a:gd name="T13" fmla="*/ 10 h 366"/>
                  <a:gd name="T14" fmla="*/ 0 w 284"/>
                  <a:gd name="T15" fmla="*/ 9 h 3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4"/>
                  <a:gd name="T25" fmla="*/ 0 h 366"/>
                  <a:gd name="T26" fmla="*/ 284 w 284"/>
                  <a:gd name="T27" fmla="*/ 366 h 3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4" h="366">
                    <a:moveTo>
                      <a:pt x="0" y="114"/>
                    </a:moveTo>
                    <a:lnTo>
                      <a:pt x="0" y="366"/>
                    </a:lnTo>
                    <a:lnTo>
                      <a:pt x="184" y="172"/>
                    </a:lnTo>
                    <a:lnTo>
                      <a:pt x="184" y="290"/>
                    </a:lnTo>
                    <a:lnTo>
                      <a:pt x="284" y="96"/>
                    </a:lnTo>
                    <a:lnTo>
                      <a:pt x="170" y="0"/>
                    </a:lnTo>
                    <a:lnTo>
                      <a:pt x="172" y="12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tx2">
                  <a:lumMod val="9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39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30745" y="3520272"/>
                <a:ext cx="545681" cy="85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V="1">
                <a:off x="3848531" y="3471524"/>
                <a:ext cx="0" cy="458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3849797" y="3940719"/>
                <a:ext cx="3798" cy="4789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3901706" y="3558051"/>
                <a:ext cx="322850" cy="327827"/>
              </a:xfrm>
              <a:custGeom>
                <a:avLst/>
                <a:gdLst>
                  <a:gd name="T0" fmla="*/ 3 w 394"/>
                  <a:gd name="T1" fmla="*/ 0 h 338"/>
                  <a:gd name="T2" fmla="*/ 3 w 394"/>
                  <a:gd name="T3" fmla="*/ 10 h 338"/>
                  <a:gd name="T4" fmla="*/ 3 w 394"/>
                  <a:gd name="T5" fmla="*/ 19 h 338"/>
                  <a:gd name="T6" fmla="*/ 3 w 394"/>
                  <a:gd name="T7" fmla="*/ 25 h 338"/>
                  <a:gd name="T8" fmla="*/ 0 w 394"/>
                  <a:gd name="T9" fmla="*/ 27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338"/>
                  <a:gd name="T17" fmla="*/ 394 w 39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338">
                    <a:moveTo>
                      <a:pt x="356" y="0"/>
                    </a:moveTo>
                    <a:cubicBezTo>
                      <a:pt x="353" y="39"/>
                      <a:pt x="350" y="79"/>
                      <a:pt x="347" y="118"/>
                    </a:cubicBezTo>
                    <a:cubicBezTo>
                      <a:pt x="344" y="157"/>
                      <a:pt x="339" y="205"/>
                      <a:pt x="338" y="237"/>
                    </a:cubicBezTo>
                    <a:cubicBezTo>
                      <a:pt x="337" y="269"/>
                      <a:pt x="394" y="293"/>
                      <a:pt x="338" y="310"/>
                    </a:cubicBezTo>
                    <a:cubicBezTo>
                      <a:pt x="282" y="327"/>
                      <a:pt x="141" y="332"/>
                      <a:pt x="0" y="33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2807084" y="2722610"/>
                <a:ext cx="1245692" cy="826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dirty="0" smtClean="0"/>
                  <a:t>Oscillations</a:t>
                </a:r>
                <a:endParaRPr lang="fr-FR" sz="1400" dirty="0"/>
              </a:p>
              <a:p>
                <a:pPr algn="ctr"/>
                <a:r>
                  <a:rPr lang="fr-FR" sz="1400" dirty="0" smtClean="0"/>
                  <a:t>verticales</a:t>
                </a:r>
              </a:p>
              <a:p>
                <a:pPr algn="ctr"/>
                <a:r>
                  <a:rPr lang="fr-FR" sz="1400" dirty="0" err="1" smtClean="0"/>
                  <a:t>Frequence</a:t>
                </a:r>
                <a:r>
                  <a:rPr lang="fr-FR" sz="1400" dirty="0" smtClean="0"/>
                  <a:t> </a:t>
                </a:r>
                <a:r>
                  <a:rPr lang="fr-FR" sz="1400" dirty="0" smtClean="0">
                    <a:sym typeface="Symbol"/>
                  </a:rPr>
                  <a:t></a:t>
                </a:r>
                <a:endParaRPr lang="fr-FR" sz="1400" dirty="0"/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4092884" y="3991904"/>
                <a:ext cx="531754" cy="23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/>
                  <a:t>Corde</a:t>
                </a:r>
              </a:p>
            </p:txBody>
          </p:sp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 flipH="1" flipV="1">
                <a:off x="4186574" y="3868816"/>
                <a:ext cx="97488" cy="1048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5279629" y="1632462"/>
                <a:ext cx="901449" cy="397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/>
                  <a:t>Direction de</a:t>
                </a:r>
              </a:p>
              <a:p>
                <a:r>
                  <a:rPr lang="fr-FR" sz="1400" dirty="0"/>
                  <a:t>propagation</a:t>
                </a:r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4486635" y="2540447"/>
                <a:ext cx="0" cy="619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 flipV="1">
                <a:off x="4486635" y="2929209"/>
                <a:ext cx="411476" cy="2303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4486635" y="3168071"/>
                <a:ext cx="3975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Text Box 25"/>
              <p:cNvSpPr txBox="1">
                <a:spLocks noChangeArrowheads="1"/>
              </p:cNvSpPr>
              <p:nvPr/>
            </p:nvSpPr>
            <p:spPr bwMode="auto">
              <a:xfrm>
                <a:off x="4379019" y="2323521"/>
                <a:ext cx="238023" cy="281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/>
                  <a:t>x</a:t>
                </a:r>
              </a:p>
            </p:txBody>
          </p:sp>
          <p:sp>
            <p:nvSpPr>
              <p:cNvPr id="51" name="Text Box 26"/>
              <p:cNvSpPr txBox="1">
                <a:spLocks noChangeArrowheads="1"/>
              </p:cNvSpPr>
              <p:nvPr/>
            </p:nvSpPr>
            <p:spPr bwMode="auto">
              <a:xfrm>
                <a:off x="4887983" y="3147354"/>
                <a:ext cx="238023" cy="281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/>
                  <a:t>y</a:t>
                </a:r>
              </a:p>
            </p:txBody>
          </p:sp>
          <p:sp>
            <p:nvSpPr>
              <p:cNvPr id="52" name="Text Box 27"/>
              <p:cNvSpPr txBox="1">
                <a:spLocks noChangeArrowheads="1"/>
              </p:cNvSpPr>
              <p:nvPr/>
            </p:nvSpPr>
            <p:spPr bwMode="auto">
              <a:xfrm>
                <a:off x="4887983" y="2659879"/>
                <a:ext cx="238023" cy="281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/>
                  <a:t>z</a:t>
                </a:r>
              </a:p>
            </p:txBody>
          </p:sp>
          <p:sp>
            <p:nvSpPr>
              <p:cNvPr id="54" name="Rectangle 56"/>
              <p:cNvSpPr>
                <a:spLocks noChangeArrowheads="1"/>
              </p:cNvSpPr>
              <p:nvPr/>
            </p:nvSpPr>
            <p:spPr bwMode="auto">
              <a:xfrm>
                <a:off x="6406913" y="1569155"/>
                <a:ext cx="3420064" cy="31044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AutoShape 65"/>
              <p:cNvSpPr>
                <a:spLocks noChangeArrowheads="1"/>
              </p:cNvSpPr>
              <p:nvPr/>
            </p:nvSpPr>
            <p:spPr bwMode="auto">
              <a:xfrm>
                <a:off x="6297130" y="2982831"/>
                <a:ext cx="253216" cy="146242"/>
              </a:xfrm>
              <a:prstGeom prst="leftRightArrow">
                <a:avLst>
                  <a:gd name="adj1" fmla="val 50000"/>
                  <a:gd name="adj2" fmla="val 33333"/>
                </a:avLst>
              </a:prstGeom>
              <a:solidFill>
                <a:schemeClr val="tx2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7038622" y="1557866"/>
                <a:ext cx="23391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</a:rPr>
                  <a:t>La lumière est </a:t>
                </a:r>
              </a:p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</a:rPr>
                  <a:t>une onde</a:t>
                </a:r>
              </a:p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</a:rPr>
                  <a:t>Electromagnétique!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7" name="Picture 2" descr="http://meteosat.pessac.free.fr/Cd_elect/perso.wanadoo.fr/f6crp/elec/images/prop6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98355" y="2709333"/>
                <a:ext cx="3228622" cy="1777824"/>
              </a:xfrm>
              <a:prstGeom prst="rect">
                <a:avLst/>
              </a:prstGeom>
              <a:noFill/>
            </p:spPr>
          </p:pic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9507804" y="4000327"/>
                <a:ext cx="316323" cy="413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z</a:t>
                </a:r>
              </a:p>
            </p:txBody>
          </p:sp>
        </p:grpSp>
        <p:sp>
          <p:nvSpPr>
            <p:cNvPr id="33" name="Ellipse 32"/>
            <p:cNvSpPr/>
            <p:nvPr/>
          </p:nvSpPr>
          <p:spPr>
            <a:xfrm>
              <a:off x="7315200" y="3127022"/>
              <a:ext cx="270934" cy="248356"/>
            </a:xfrm>
            <a:prstGeom prst="ellipse">
              <a:avLst/>
            </a:prstGeom>
            <a:solidFill>
              <a:srgbClr val="FF0000">
                <a:alpha val="72000"/>
              </a:srgbClr>
            </a:solidFill>
            <a:scene3d>
              <a:camera prst="isometricOffAxis2Right">
                <a:rot lat="1012846" lon="19016507" rev="380472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83021" y="2946398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SOURCE</a:t>
              </a:r>
              <a:endParaRPr lang="fr-FR" sz="1000" b="1" dirty="0"/>
            </a:p>
          </p:txBody>
        </p:sp>
      </p:grpSp>
      <p:sp>
        <p:nvSpPr>
          <p:cNvPr id="60" name="Rectangle à coins arrondis 59"/>
          <p:cNvSpPr/>
          <p:nvPr/>
        </p:nvSpPr>
        <p:spPr>
          <a:xfrm>
            <a:off x="857314" y="1475971"/>
            <a:ext cx="7137400" cy="78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47459" y="1538681"/>
            <a:ext cx="6908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</a:rPr>
              <a:t>La lumière est un phénomène ondulatoire</a:t>
            </a:r>
          </a:p>
          <a:p>
            <a:pPr algn="ctr"/>
            <a:r>
              <a:rPr lang="fr-FR" b="1" dirty="0" smtClean="0">
                <a:latin typeface="Arial Narrow" pitchFamily="34" charset="0"/>
              </a:rPr>
              <a:t>(Huygens </a:t>
            </a:r>
            <a:r>
              <a:rPr lang="fr-FR" b="1" dirty="0">
                <a:latin typeface="Arial Narrow" pitchFamily="34" charset="0"/>
              </a:rPr>
              <a:t>(1629-1695), Young (1773-1829), Malus (1775-1812</a:t>
            </a:r>
            <a:r>
              <a:rPr lang="fr-FR" b="1" dirty="0" smtClean="0">
                <a:latin typeface="Arial Narrow" pitchFamily="34" charset="0"/>
              </a:rPr>
              <a:t>)…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225" y="6163784"/>
            <a:ext cx="8760732" cy="30777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Remarque : une onde est un phénomène physique de transport d’énergie sans transport de matière !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30913" y="1257300"/>
            <a:ext cx="3190069" cy="2372850"/>
            <a:chOff x="146" y="654"/>
            <a:chExt cx="3139" cy="247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987" y="731"/>
              <a:ext cx="0" cy="14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146" y="2158"/>
              <a:ext cx="841" cy="6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974" y="2158"/>
              <a:ext cx="219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640" y="2158"/>
              <a:ext cx="338" cy="2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988" y="1730"/>
              <a:ext cx="0" cy="41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989" y="2151"/>
              <a:ext cx="56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020" y="2214"/>
              <a:ext cx="26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>
                  <a:latin typeface="Arial Narrow" pitchFamily="34" charset="0"/>
                </a:rPr>
                <a:t>z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012" y="654"/>
              <a:ext cx="26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Arial Narrow" pitchFamily="34" charset="0"/>
                </a:rPr>
                <a:t>x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9" y="2775"/>
              <a:ext cx="26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Arial Narrow" pitchFamily="34" charset="0"/>
                </a:rPr>
                <a:t>y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149" y="1786"/>
              <a:ext cx="27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Arial Narrow" pitchFamily="34" charset="0"/>
                </a:rPr>
                <a:t>k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35" y="1714"/>
              <a:ext cx="29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>
                  <a:latin typeface="Arial Narrow" pitchFamily="34" charset="0"/>
                </a:rPr>
                <a:t>E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836" y="2327"/>
              <a:ext cx="30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180" y="1800"/>
              <a:ext cx="11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693" y="1732"/>
              <a:ext cx="11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903" y="2345"/>
              <a:ext cx="11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>
                <a:latin typeface="Arial Narrow" pitchFamily="34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862" y="1826"/>
              <a:ext cx="1097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>
                  <a:latin typeface="Arial Narrow" pitchFamily="34" charset="0"/>
                </a:rPr>
                <a:t>Direction </a:t>
              </a:r>
              <a:r>
                <a:rPr lang="fr-FR" sz="1600" dirty="0" smtClean="0">
                  <a:latin typeface="Arial Narrow" pitchFamily="34" charset="0"/>
                </a:rPr>
                <a:t>de</a:t>
              </a:r>
            </a:p>
            <a:p>
              <a:r>
                <a:rPr lang="fr-FR" sz="1600" dirty="0" smtClean="0">
                  <a:latin typeface="Arial Narrow" pitchFamily="34" charset="0"/>
                </a:rPr>
                <a:t>propagation</a:t>
              </a:r>
              <a:endParaRPr lang="fr-FR" sz="1600" dirty="0">
                <a:latin typeface="Arial Narrow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920234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Généralités sur les équations de Maxwell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8900" y="1529834"/>
            <a:ext cx="63754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7800"/>
            <a:r>
              <a:rPr lang="fr-FR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Les </a:t>
            </a:r>
            <a:r>
              <a:rPr lang="fr-FR" b="1" dirty="0" smtClean="0">
                <a:latin typeface="Arial Narrow" pitchFamily="34" charset="0"/>
              </a:rPr>
              <a:t>ondes électromagnétiques (EM) sont transverses</a:t>
            </a:r>
            <a:endParaRPr lang="fr-FR" dirty="0" smtClean="0">
              <a:latin typeface="Arial Narrow" pitchFamily="34" charset="0"/>
            </a:endParaRPr>
          </a:p>
          <a:p>
            <a:pPr indent="177800"/>
            <a:r>
              <a:rPr lang="fr-FR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Ces </a:t>
            </a:r>
            <a:r>
              <a:rPr lang="fr-FR" b="1" dirty="0" smtClean="0">
                <a:latin typeface="Arial Narrow" pitchFamily="34" charset="0"/>
              </a:rPr>
              <a:t>champs sont couplés</a:t>
            </a:r>
          </a:p>
          <a:p>
            <a:pPr lvl="0" indent="177800"/>
            <a:r>
              <a:rPr lang="fr-FR" dirty="0" smtClean="0">
                <a:latin typeface="Arial Narrow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L</a:t>
            </a:r>
            <a:r>
              <a:rPr lang="fr-FR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es </a:t>
            </a:r>
            <a:r>
              <a:rPr lang="fr-FR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ondes planes</a:t>
            </a:r>
            <a:r>
              <a:rPr lang="fr-FR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sont des solutions des équations de Maxwell</a:t>
            </a:r>
            <a:r>
              <a:rPr lang="fr-FR" sz="1100" dirty="0" smtClean="0">
                <a:latin typeface="Arial Narrow" pitchFamily="34" charset="0"/>
              </a:rPr>
              <a:t> </a:t>
            </a:r>
            <a:endParaRPr lang="fr-FR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latin typeface="Arial Narrow" pitchFamily="34" charset="0"/>
            </a:endParaRPr>
          </a:p>
        </p:txBody>
      </p:sp>
      <p:sp>
        <p:nvSpPr>
          <p:cNvPr id="33282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283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495026" y="4364966"/>
            <a:ext cx="2626040" cy="714389"/>
            <a:chOff x="5495026" y="4364966"/>
            <a:chExt cx="2626040" cy="714389"/>
          </a:xfrm>
        </p:grpSpPr>
        <p:sp>
          <p:nvSpPr>
            <p:cNvPr id="31" name="ZoneTexte 30"/>
            <p:cNvSpPr txBox="1"/>
            <p:nvPr/>
          </p:nvSpPr>
          <p:spPr>
            <a:xfrm>
              <a:off x="5495026" y="4364966"/>
              <a:ext cx="2626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Équation spatio-temporelle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2" name="Flèche à angle droit 31"/>
            <p:cNvSpPr/>
            <p:nvPr/>
          </p:nvSpPr>
          <p:spPr>
            <a:xfrm rot="5400000">
              <a:off x="5822830" y="4718649"/>
              <a:ext cx="338258" cy="33643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FF000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288657" y="4710023"/>
              <a:ext cx="94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E(</a:t>
              </a:r>
              <a:r>
                <a:rPr lang="fr-FR" b="1" dirty="0" err="1" smtClean="0">
                  <a:solidFill>
                    <a:srgbClr val="FF0000"/>
                  </a:solidFill>
                  <a:latin typeface="Arial Narrow" pitchFamily="34" charset="0"/>
                </a:rPr>
                <a:t>x,y,z,t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)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19075" y="3594100"/>
            <a:ext cx="8478079" cy="2523079"/>
            <a:chOff x="219075" y="3594100"/>
            <a:chExt cx="8478079" cy="2523079"/>
          </a:xfrm>
        </p:grpSpPr>
        <p:grpSp>
          <p:nvGrpSpPr>
            <p:cNvPr id="57" name="Groupe 56"/>
            <p:cNvGrpSpPr/>
            <p:nvPr/>
          </p:nvGrpSpPr>
          <p:grpSpPr>
            <a:xfrm>
              <a:off x="219075" y="3594100"/>
              <a:ext cx="7705956" cy="2340009"/>
              <a:chOff x="219075" y="3594100"/>
              <a:chExt cx="7705956" cy="2340009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19075" y="3594100"/>
                <a:ext cx="77059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Dans un milieu diélectrique homogène, isotrope et transparent, le champ électrique est </a:t>
                </a:r>
              </a:p>
              <a:p>
                <a:pPr indent="177800"/>
                <a:r>
                  <a:rPr lang="fr-FR" dirty="0" smtClean="0">
                    <a:latin typeface="Arial Narrow" pitchFamily="34" charset="0"/>
                  </a:rPr>
                  <a:t>la solution de </a:t>
                </a:r>
                <a:r>
                  <a:rPr lang="fr-FR" b="1" dirty="0" smtClean="0">
                    <a:latin typeface="Arial Narrow" pitchFamily="34" charset="0"/>
                  </a:rPr>
                  <a:t>l’équation de propagation (</a:t>
                </a:r>
                <a:r>
                  <a:rPr lang="fr-FR" b="1" dirty="0" err="1" smtClean="0">
                    <a:latin typeface="Arial Narrow" pitchFamily="34" charset="0"/>
                  </a:rPr>
                  <a:t>éq</a:t>
                </a:r>
                <a:r>
                  <a:rPr lang="fr-FR" b="1" dirty="0" smtClean="0">
                    <a:latin typeface="Arial Narrow" pitchFamily="34" charset="0"/>
                  </a:rPr>
                  <a:t>. de Helmholtz) </a:t>
                </a:r>
                <a:r>
                  <a:rPr lang="fr-FR" dirty="0" smtClean="0">
                    <a:latin typeface="Arial Narrow" pitchFamily="34" charset="0"/>
                  </a:rPr>
                  <a:t>: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199017" y="5564777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avec</a:t>
                </a:r>
                <a:endParaRPr lang="fr-FR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2490715" y="4599295"/>
                  <a:ext cx="2168222" cy="694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</m:acc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𝜀𝜇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fr-FR" sz="2400" dirty="0" smtClean="0">
                      <a:latin typeface="Arial Narrow" pitchFamily="34" charset="0"/>
                    </a:rPr>
                    <a:t>=0</a:t>
                  </a:r>
                  <a:endParaRPr lang="fr-FR" sz="24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715" y="4599295"/>
                  <a:ext cx="2168222" cy="6941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380" b="-70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5836691" y="5488674"/>
                  <a:ext cx="2860463" cy="62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fr-FR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600" b="1" i="1" smtClean="0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</m:acc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=∆</m:t>
                        </m:r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600" b="1" i="1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</m:acc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60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fr-FR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1600" b="0" i="0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fr-FR" sz="1600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6691" y="5488674"/>
                  <a:ext cx="2860463" cy="6285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ou services                         &lt;pied de page&gt;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30200" y="1003300"/>
            <a:ext cx="5830661" cy="1811512"/>
            <a:chOff x="330200" y="1003300"/>
            <a:chExt cx="5830661" cy="18115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r="53056"/>
            <a:stretch/>
          </p:blipFill>
          <p:spPr bwMode="auto">
            <a:xfrm>
              <a:off x="330200" y="1003300"/>
              <a:ext cx="2374900" cy="181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182" y="1004990"/>
              <a:ext cx="3217679" cy="180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221207" y="4551645"/>
            <a:ext cx="9018453" cy="1827900"/>
            <a:chOff x="221207" y="4551645"/>
            <a:chExt cx="9018453" cy="1827900"/>
          </a:xfrm>
        </p:grpSpPr>
        <p:pic>
          <p:nvPicPr>
            <p:cNvPr id="8" name="Picture 2" descr="http://apphysicsc.com/wp-content/uploads/2012/08/Diffraction-grati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63963" y="4704673"/>
              <a:ext cx="2175697" cy="1448198"/>
            </a:xfrm>
            <a:prstGeom prst="rect">
              <a:avLst/>
            </a:prstGeom>
            <a:noFill/>
            <a:ln w="76200">
              <a:solidFill>
                <a:srgbClr val="6A5B5A"/>
              </a:solidFill>
            </a:ln>
          </p:spPr>
        </p:pic>
        <p:grpSp>
          <p:nvGrpSpPr>
            <p:cNvPr id="9" name="Groupe 8"/>
            <p:cNvGrpSpPr/>
            <p:nvPr/>
          </p:nvGrpSpPr>
          <p:grpSpPr>
            <a:xfrm>
              <a:off x="221207" y="4551645"/>
              <a:ext cx="3618463" cy="1758950"/>
              <a:chOff x="838200" y="1008062"/>
              <a:chExt cx="6667500" cy="3361770"/>
            </a:xfrm>
          </p:grpSpPr>
          <p:pic>
            <p:nvPicPr>
              <p:cNvPr id="10" name="Picture 4" descr="http://media4.obspm.fr/public/AMC/pages_optique-ondulatoire/images_texte/Diffraction0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38200" y="1008062"/>
                <a:ext cx="6667500" cy="3352801"/>
              </a:xfrm>
              <a:prstGeom prst="rect">
                <a:avLst/>
              </a:prstGeom>
              <a:noFill/>
              <a:ln w="762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838200" y="3975100"/>
                <a:ext cx="1620957" cy="369332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2"/>
                    </a:solidFill>
                  </a:rPr>
                  <a:t>Rideau ouvert</a:t>
                </a:r>
                <a:endParaRPr lang="fr-FR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13200" y="4000500"/>
                <a:ext cx="1569660" cy="369332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2"/>
                    </a:solidFill>
                  </a:rPr>
                  <a:t>Rideau fermé</a:t>
                </a:r>
                <a:endParaRPr lang="fr-FR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4" name="Picture 8" descr="http://hyperphysics.phy-astr.gsu.edu/hbase/phyopt/phopic/cddiffract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27060" y="4585664"/>
              <a:ext cx="2449513" cy="1793881"/>
            </a:xfrm>
            <a:prstGeom prst="rect">
              <a:avLst/>
            </a:prstGeom>
            <a:noFill/>
            <a:ln w="76200">
              <a:solidFill>
                <a:srgbClr val="6A5B5A"/>
              </a:solidFill>
            </a:ln>
          </p:spPr>
        </p:pic>
      </p:grpSp>
      <p:grpSp>
        <p:nvGrpSpPr>
          <p:cNvPr id="20" name="Groupe 19"/>
          <p:cNvGrpSpPr/>
          <p:nvPr/>
        </p:nvGrpSpPr>
        <p:grpSpPr>
          <a:xfrm>
            <a:off x="0" y="2843048"/>
            <a:ext cx="9067800" cy="1668973"/>
            <a:chOff x="0" y="2843048"/>
            <a:chExt cx="9067800" cy="166897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244" y="2843048"/>
              <a:ext cx="1861860" cy="1668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2" name="Picture 2" descr="Interférence : définition et explication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712" y="2868508"/>
              <a:ext cx="2132088" cy="159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0" y="2889901"/>
              <a:ext cx="88182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9"/>
                </a:rPr>
                <a:t>https://youtu.be/ORQY9aycINc</a:t>
              </a:r>
              <a:endParaRPr lang="fr-FR" dirty="0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46" y="2868508"/>
              <a:ext cx="2056078" cy="154205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47214" y="3095547"/>
              <a:ext cx="1749140" cy="1163973"/>
            </a:xfrm>
            <a:prstGeom prst="rect">
              <a:avLst/>
            </a:prstGeom>
          </p:spPr>
        </p:pic>
      </p:grpSp>
      <p:sp>
        <p:nvSpPr>
          <p:cNvPr id="2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Quelques exemples de phénomènes optiques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7296150" y="4572000"/>
            <a:ext cx="1409700" cy="1338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8315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Propagation d’une onde plane monochromatique dans un milieu </a:t>
            </a:r>
          </a:p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diélectrique isotrope</a:t>
            </a:r>
          </a:p>
          <a:p>
            <a:endParaRPr lang="fr-FR" sz="2400" b="1" kern="0" dirty="0" smtClean="0">
              <a:solidFill>
                <a:srgbClr val="DA6667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pic>
        <p:nvPicPr>
          <p:cNvPr id="6" name="Picture 4" descr="onde surface 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0288" y="730800"/>
            <a:ext cx="1914525" cy="13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9075" y="2706688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L’onde se propage à la vitesse </a:t>
            </a:r>
            <a:r>
              <a:rPr lang="fr-FR" b="1" i="1" dirty="0" smtClean="0">
                <a:latin typeface="Arial Narrow" pitchFamily="34" charset="0"/>
              </a:rPr>
              <a:t>v</a:t>
            </a:r>
            <a:r>
              <a:rPr lang="fr-FR" i="1" dirty="0" smtClean="0">
                <a:latin typeface="Arial Narrow" pitchFamily="34" charset="0"/>
              </a:rPr>
              <a:t> </a:t>
            </a:r>
          </a:p>
          <a:p>
            <a:r>
              <a:rPr lang="fr-FR" dirty="0" smtClean="0">
                <a:latin typeface="Arial Narrow" pitchFamily="34" charset="0"/>
                <a:sym typeface="Wingdings" pitchFamily="2" charset="2"/>
              </a:rPr>
              <a:t>Elle met  un temps </a:t>
            </a:r>
            <a:r>
              <a:rPr lang="fr-FR" b="1" i="1" dirty="0" smtClean="0">
                <a:latin typeface="Arial Narrow" pitchFamily="34" charset="0"/>
                <a:sym typeface="Wingdings" pitchFamily="2" charset="2"/>
              </a:rPr>
              <a:t>t’=z/v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pour parcourir la distance </a:t>
            </a:r>
            <a:r>
              <a:rPr lang="fr-FR" b="1" i="1" dirty="0">
                <a:latin typeface="Arial Narrow" pitchFamily="34" charset="0"/>
                <a:sym typeface="Wingdings" pitchFamily="2" charset="2"/>
              </a:rPr>
              <a:t>z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 il manque une information à l’équation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9075" y="1733550"/>
            <a:ext cx="448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A l’endroit où l’on agite la main, selon la direction </a:t>
            </a:r>
            <a:r>
              <a:rPr lang="fr-FR" i="1" dirty="0" smtClean="0">
                <a:latin typeface="Arial Narrow" pitchFamily="34" charset="0"/>
              </a:rPr>
              <a:t>z</a:t>
            </a:r>
            <a:r>
              <a:rPr lang="fr-FR" dirty="0" smtClean="0">
                <a:latin typeface="Arial Narrow" pitchFamily="34" charset="0"/>
              </a:rPr>
              <a:t>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381875" y="4705350"/>
            <a:ext cx="12170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Arial Narrow" pitchFamily="34" charset="0"/>
              </a:rPr>
              <a:t>C’est une</a:t>
            </a:r>
          </a:p>
          <a:p>
            <a:pPr algn="ctr"/>
            <a:r>
              <a:rPr lang="fr-FR" b="1" dirty="0" smtClean="0">
                <a:latin typeface="Arial Narrow" pitchFamily="34" charset="0"/>
              </a:rPr>
              <a:t>Onde plane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fr-FR" sz="1400" i="1" dirty="0" smtClean="0">
                <a:latin typeface="Arial Narrow" pitchFamily="34" charset="0"/>
                <a:sym typeface="Wingdings" panose="05000000000000000000" pitchFamily="2" charset="2"/>
              </a:rPr>
              <a:t>Etoile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fr-FR" sz="1400" i="1" dirty="0" smtClean="0">
                <a:latin typeface="Arial Narrow" pitchFamily="34" charset="0"/>
                <a:sym typeface="Wingdings" panose="05000000000000000000" pitchFamily="2" charset="2"/>
              </a:rPr>
              <a:t>Soleil</a:t>
            </a:r>
          </a:p>
          <a:p>
            <a:pPr algn="ctr"/>
            <a:endParaRPr lang="fr-FR" b="1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555845" y="2129052"/>
                <a:ext cx="3862596" cy="534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  <m:r>
                          <a:rPr lang="fr-FR" b="0" i="1" smtClean="0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5" y="2129052"/>
                <a:ext cx="3862596" cy="534377"/>
              </a:xfrm>
              <a:prstGeom prst="rect">
                <a:avLst/>
              </a:prstGeom>
              <a:blipFill rotWithShape="1">
                <a:blip r:embed="rId3"/>
                <a:stretch>
                  <a:fillRect t="-69318" b="-1102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/>
          <p:cNvGrpSpPr/>
          <p:nvPr/>
        </p:nvGrpSpPr>
        <p:grpSpPr>
          <a:xfrm>
            <a:off x="9525" y="3295650"/>
            <a:ext cx="9175419" cy="3400425"/>
            <a:chOff x="9525" y="3295650"/>
            <a:chExt cx="9175419" cy="3400425"/>
          </a:xfrm>
        </p:grpSpPr>
        <p:grpSp>
          <p:nvGrpSpPr>
            <p:cNvPr id="16" name="Groupe 15"/>
            <p:cNvGrpSpPr/>
            <p:nvPr/>
          </p:nvGrpSpPr>
          <p:grpSpPr>
            <a:xfrm>
              <a:off x="9525" y="3295650"/>
              <a:ext cx="9175419" cy="3400425"/>
              <a:chOff x="9525" y="3295650"/>
              <a:chExt cx="9175419" cy="3400425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9525" y="3295650"/>
                <a:ext cx="8924925" cy="3400425"/>
                <a:chOff x="9525" y="3295650"/>
                <a:chExt cx="8924925" cy="3400425"/>
              </a:xfrm>
            </p:grpSpPr>
            <p:grpSp>
              <p:nvGrpSpPr>
                <p:cNvPr id="20" name="Groupe 19"/>
                <p:cNvGrpSpPr/>
                <p:nvPr/>
              </p:nvGrpSpPr>
              <p:grpSpPr>
                <a:xfrm>
                  <a:off x="9525" y="3295650"/>
                  <a:ext cx="8924925" cy="542211"/>
                  <a:chOff x="9525" y="3295650"/>
                  <a:chExt cx="8924925" cy="542211"/>
                </a:xfrm>
              </p:grpSpPr>
              <p:sp>
                <p:nvSpPr>
                  <p:cNvPr id="13" name="Flèche à angle droit 12"/>
                  <p:cNvSpPr/>
                  <p:nvPr/>
                </p:nvSpPr>
                <p:spPr>
                  <a:xfrm rot="5400000">
                    <a:off x="38100" y="3267075"/>
                    <a:ext cx="419100" cy="476250"/>
                  </a:xfrm>
                  <a:prstGeom prst="bentUp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14350" y="3314641"/>
                    <a:ext cx="8420100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fr-FR" dirty="0" smtClean="0"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rPr>
                      <a:t>A une distance </a:t>
                    </a:r>
                    <a:r>
                      <a:rPr lang="fr-FR" i="1" dirty="0" smtClean="0"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rPr>
                      <a:t>z</a:t>
                    </a:r>
                    <a:r>
                      <a:rPr lang="fr-FR" dirty="0" smtClean="0"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rPr>
                      <a:t> de la main, la vibration sera à l’instant </a:t>
                    </a:r>
                    <a:r>
                      <a:rPr lang="fr-FR" i="1" dirty="0" smtClean="0"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rPr>
                      <a:t>t</a:t>
                    </a:r>
                    <a:r>
                      <a:rPr lang="fr-FR" dirty="0" smtClean="0"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rPr>
                      <a:t> ce qu’elle était à l’origine à l’instant </a:t>
                    </a:r>
                    <a:endParaRPr lang="fr-FR" sz="2800" dirty="0" smtClean="0"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8" name="Rectangle à coins arrondis 17"/>
                <p:cNvSpPr/>
                <p:nvPr/>
              </p:nvSpPr>
              <p:spPr>
                <a:xfrm>
                  <a:off x="150125" y="3743325"/>
                  <a:ext cx="7031725" cy="295275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Texte 14"/>
                  <p:cNvSpPr txBox="1"/>
                  <p:nvPr/>
                </p:nvSpPr>
                <p:spPr>
                  <a:xfrm>
                    <a:off x="8225322" y="3425587"/>
                    <a:ext cx="9596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</a:rPr>
                                <m:t>𝒛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/>
                                </a:rPr>
                                <m:t>𝒗</m:t>
                              </m:r>
                            </m:den>
                          </m:f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5" name="ZoneTexte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5322" y="3425587"/>
                    <a:ext cx="95962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14754" r="-50633" b="-17704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509342" y="4085479"/>
                  <a:ext cx="6817507" cy="2386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𝐸</m:t>
                      </m:r>
                      <m:r>
                        <a:rPr lang="fr-FR" i="1" smtClean="0">
                          <a:latin typeface="Cambria Math"/>
                        </a:rPr>
                        <m:t>(</m:t>
                      </m:r>
                      <m:r>
                        <a:rPr lang="fr-FR" i="1" smtClean="0">
                          <a:latin typeface="Cambria Math"/>
                        </a:rPr>
                        <m:t>𝑡</m:t>
                      </m:r>
                      <m:r>
                        <a:rPr lang="fr-FR" i="1" smtClean="0">
                          <a:latin typeface="Cambria Math"/>
                        </a:rPr>
                        <m:t>,</m:t>
                      </m:r>
                      <m:r>
                        <a:rPr lang="fr-FR" i="1" smtClean="0">
                          <a:latin typeface="Cambria Math"/>
                        </a:rPr>
                        <m:t>𝑧</m:t>
                      </m:r>
                      <m:r>
                        <a:rPr lang="fr-FR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r>
                    <a:rPr lang="fr-FR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limLow>
                                    <m:limLow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lim>
                                  </m:limLow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endParaRPr lang="fr-FR" dirty="0" smtClean="0"/>
                </a:p>
                <a:p>
                  <a:r>
                    <a:rPr lang="fr-FR" dirty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latin typeface="Cambria Math"/>
                            </a:rPr>
                            <m:t>2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limLow>
                                    <m:limLow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é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𝑟𝑖𝑜𝑑𝑒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𝑡𝑒𝑚𝑝𝑜𝑟𝑒𝑙𝑙𝑒</m:t>
                                      </m:r>
                                    </m:lim>
                                  </m:limLow>
                                </m:den>
                              </m:f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limLow>
                                    <m:limLow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r>
                                            <a:rPr lang="fr-FR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é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𝑟𝑖𝑜𝑑𝑒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𝑠𝑝𝑎𝑡𝑖𝑎𝑙𝑒</m:t>
                                      </m:r>
                                    </m:lim>
                                  </m:limLow>
                                </m:den>
                              </m:f>
                            </m:e>
                          </m:d>
                        </m:e>
                      </m:d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avec</m:t>
                      </m:r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𝑣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a14:m>
                  <a:endParaRPr lang="fr-FR" dirty="0" smtClean="0"/>
                </a:p>
                <a:p>
                  <a:r>
                    <a:rPr lang="fr-FR" dirty="0" smtClean="0"/>
                    <a:t>                                                                        d’où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𝑣𝑖𝑑𝑒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a14:m>
                  <a:endParaRPr lang="fr-FR" dirty="0" smtClean="0"/>
                </a:p>
                <a:p>
                  <a:r>
                    <a:rPr lang="fr-FR" dirty="0" smtClean="0"/>
                    <a:t>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b="0" i="1" smtClean="0">
                                  <a:latin typeface="Cambria Math"/>
                                </a:rPr>
                                <m:t>𝑃h𝑎𝑠𝑒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𝑡𝑒𝑚𝑝𝑜𝑟𝑒𝑙𝑙𝑒</m:t>
                              </m:r>
                            </m:lim>
                          </m:limLow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b="0" i="1" smtClean="0">
                                  <a:latin typeface="Cambria Math"/>
                                </a:rPr>
                                <m:t>𝑃h𝑎𝑠𝑒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𝑠𝑝𝑎𝑡𝑖𝑎𝑙𝑒</m:t>
                              </m:r>
                            </m:lim>
                          </m:limLow>
                        </m:e>
                      </m:d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                   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avec</m:t>
                      </m:r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   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42" y="4085479"/>
                  <a:ext cx="6817507" cy="23861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05" b="-51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9" name="Group 67"/>
          <p:cNvGrpSpPr>
            <a:grpSpLocks/>
          </p:cNvGrpSpPr>
          <p:nvPr/>
        </p:nvGrpSpPr>
        <p:grpSpPr bwMode="auto">
          <a:xfrm>
            <a:off x="219075" y="730251"/>
            <a:ext cx="8213942" cy="5428551"/>
            <a:chOff x="81" y="20"/>
            <a:chExt cx="5544" cy="3664"/>
          </a:xfrm>
        </p:grpSpPr>
        <p:grpSp>
          <p:nvGrpSpPr>
            <p:cNvPr id="60" name="Group 48"/>
            <p:cNvGrpSpPr>
              <a:grpSpLocks/>
            </p:cNvGrpSpPr>
            <p:nvPr/>
          </p:nvGrpSpPr>
          <p:grpSpPr bwMode="auto">
            <a:xfrm>
              <a:off x="81" y="498"/>
              <a:ext cx="5544" cy="3186"/>
              <a:chOff x="81" y="498"/>
              <a:chExt cx="5544" cy="3186"/>
            </a:xfrm>
          </p:grpSpPr>
          <p:grpSp>
            <p:nvGrpSpPr>
              <p:cNvPr id="76" name="Group 46"/>
              <p:cNvGrpSpPr>
                <a:grpSpLocks/>
              </p:cNvGrpSpPr>
              <p:nvPr/>
            </p:nvGrpSpPr>
            <p:grpSpPr bwMode="auto">
              <a:xfrm>
                <a:off x="81" y="498"/>
                <a:ext cx="5527" cy="3186"/>
                <a:chOff x="81" y="498"/>
                <a:chExt cx="5527" cy="3186"/>
              </a:xfrm>
            </p:grpSpPr>
            <p:grpSp>
              <p:nvGrpSpPr>
                <p:cNvPr id="78" name="Group 44"/>
                <p:cNvGrpSpPr>
                  <a:grpSpLocks/>
                </p:cNvGrpSpPr>
                <p:nvPr/>
              </p:nvGrpSpPr>
              <p:grpSpPr bwMode="auto">
                <a:xfrm>
                  <a:off x="81" y="498"/>
                  <a:ext cx="5527" cy="3186"/>
                  <a:chOff x="81" y="498"/>
                  <a:chExt cx="5527" cy="3186"/>
                </a:xfrm>
              </p:grpSpPr>
              <p:pic>
                <p:nvPicPr>
                  <p:cNvPr id="80" name="Picture 16" descr="Onde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017" y="1233"/>
                    <a:ext cx="4410" cy="23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" y="1527"/>
                    <a:ext cx="227" cy="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E</a:t>
                    </a:r>
                    <a:r>
                      <a:rPr kumimoji="0" lang="fr-FR" sz="1400" b="1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8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" y="2415"/>
                    <a:ext cx="261" cy="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-E</a:t>
                    </a:r>
                    <a:r>
                      <a:rPr kumimoji="0" lang="fr-FR" sz="1400" b="1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83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9" y="613"/>
                    <a:ext cx="0" cy="149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8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1" y="2103"/>
                    <a:ext cx="54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85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" y="1829"/>
                    <a:ext cx="1134" cy="80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8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5" y="1042"/>
                    <a:ext cx="649" cy="43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8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1" y="2950"/>
                    <a:ext cx="54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8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0" y="2565"/>
                    <a:ext cx="805" cy="59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8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0" y="2103"/>
                    <a:ext cx="9" cy="138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0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8" y="2120"/>
                    <a:ext cx="9" cy="13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00" y="2103"/>
                    <a:ext cx="0" cy="13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964" y="2104"/>
                    <a:ext cx="0" cy="135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982" y="2096"/>
                    <a:ext cx="0" cy="138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8" y="1636"/>
                    <a:ext cx="34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41" y="2528"/>
                    <a:ext cx="895" cy="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1" y="2962"/>
                    <a:ext cx="196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9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8" y="2962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2</a:t>
                    </a: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</a:t>
                    </a:r>
                  </a:p>
                </p:txBody>
              </p:sp>
              <p:sp>
                <p:nvSpPr>
                  <p:cNvPr id="9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2" y="2962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4</a:t>
                    </a: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</a:t>
                    </a:r>
                  </a:p>
                </p:txBody>
              </p:sp>
              <p:sp>
                <p:nvSpPr>
                  <p:cNvPr id="9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7" y="2962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6</a:t>
                    </a: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</a:t>
                    </a:r>
                  </a:p>
                </p:txBody>
              </p:sp>
              <p:sp>
                <p:nvSpPr>
                  <p:cNvPr id="10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4" y="2962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8</a:t>
                    </a: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</a:t>
                    </a:r>
                  </a:p>
                </p:txBody>
              </p:sp>
              <p:sp>
                <p:nvSpPr>
                  <p:cNvPr id="101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02" y="2929"/>
                    <a:ext cx="206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</a:t>
                    </a:r>
                  </a:p>
                </p:txBody>
              </p:sp>
              <p:sp>
                <p:nvSpPr>
                  <p:cNvPr id="10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83" y="3365"/>
                    <a:ext cx="54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3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0" y="3424"/>
                    <a:ext cx="188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z</a:t>
                    </a:r>
                  </a:p>
                </p:txBody>
              </p:sp>
              <p:sp>
                <p:nvSpPr>
                  <p:cNvPr id="10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4" y="3435"/>
                    <a:ext cx="210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</a:t>
                    </a:r>
                  </a:p>
                </p:txBody>
              </p:sp>
              <p:sp>
                <p:nvSpPr>
                  <p:cNvPr id="10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3435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2</a:t>
                    </a:r>
                  </a:p>
                </p:txBody>
              </p:sp>
              <p:sp>
                <p:nvSpPr>
                  <p:cNvPr id="10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625" y="1573"/>
                    <a:ext cx="841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rgbClr val="FA06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3007"/>
                    <a:ext cx="805" cy="59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2" y="3434"/>
                    <a:ext cx="196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0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5" y="3435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3</a:t>
                    </a:r>
                  </a:p>
                </p:txBody>
              </p:sp>
              <p:sp>
                <p:nvSpPr>
                  <p:cNvPr id="110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1" y="3435"/>
                    <a:ext cx="282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  <a:sym typeface="Symbol" pitchFamily="18" charset="2"/>
                      </a:rPr>
                      <a:t>4</a:t>
                    </a:r>
                  </a:p>
                </p:txBody>
              </p:sp>
              <p:sp>
                <p:nvSpPr>
                  <p:cNvPr id="111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4" y="498"/>
                    <a:ext cx="196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11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" y="2574"/>
                    <a:ext cx="196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y</a:t>
                    </a:r>
                  </a:p>
                </p:txBody>
              </p:sp>
            </p:grpSp>
            <p:sp>
              <p:nvSpPr>
                <p:cNvPr id="7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391" y="2108"/>
                  <a:ext cx="188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z</a:t>
                  </a:r>
                </a:p>
              </p:txBody>
            </p:sp>
          </p:grpSp>
          <p:sp>
            <p:nvSpPr>
              <p:cNvPr id="77" name="Text Box 47"/>
              <p:cNvSpPr txBox="1">
                <a:spLocks noChangeArrowheads="1"/>
              </p:cNvSpPr>
              <p:nvPr/>
            </p:nvSpPr>
            <p:spPr bwMode="auto">
              <a:xfrm>
                <a:off x="4818" y="1130"/>
                <a:ext cx="807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A0600"/>
                    </a:solidFill>
                    <a:effectLst/>
                    <a:uLnTx/>
                    <a:uFillTx/>
                    <a:latin typeface="Arial Narrow" pitchFamily="34" charset="0"/>
                  </a:rPr>
                  <a:t>Direction de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A0600"/>
                    </a:solidFill>
                    <a:effectLst/>
                    <a:uLnTx/>
                    <a:uFillTx/>
                    <a:latin typeface="Arial Narrow" pitchFamily="34" charset="0"/>
                  </a:rPr>
                  <a:t>propagation</a:t>
                </a:r>
              </a:p>
            </p:txBody>
          </p:sp>
        </p:grp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3320" y="92"/>
              <a:ext cx="730" cy="1377"/>
            </a:xfrm>
            <a:custGeom>
              <a:avLst/>
              <a:gdLst>
                <a:gd name="T0" fmla="*/ 0 w 950"/>
                <a:gd name="T1" fmla="*/ 475 h 1517"/>
                <a:gd name="T2" fmla="*/ 0 w 950"/>
                <a:gd name="T3" fmla="*/ 185 h 1517"/>
                <a:gd name="T4" fmla="*/ 40 w 950"/>
                <a:gd name="T5" fmla="*/ 0 h 1517"/>
                <a:gd name="T6" fmla="*/ 40 w 950"/>
                <a:gd name="T7" fmla="*/ 274 h 1517"/>
                <a:gd name="T8" fmla="*/ 0 w 950"/>
                <a:gd name="T9" fmla="*/ 475 h 1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0"/>
                <a:gd name="T16" fmla="*/ 0 h 1517"/>
                <a:gd name="T17" fmla="*/ 950 w 950"/>
                <a:gd name="T18" fmla="*/ 1517 h 15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0" h="1517">
                  <a:moveTo>
                    <a:pt x="0" y="1517"/>
                  </a:moveTo>
                  <a:lnTo>
                    <a:pt x="0" y="594"/>
                  </a:lnTo>
                  <a:lnTo>
                    <a:pt x="950" y="0"/>
                  </a:lnTo>
                  <a:lnTo>
                    <a:pt x="950" y="877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>
              <a:off x="4044" y="686"/>
              <a:ext cx="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63" name="Group 55"/>
            <p:cNvGrpSpPr>
              <a:grpSpLocks/>
            </p:cNvGrpSpPr>
            <p:nvPr/>
          </p:nvGrpSpPr>
          <p:grpSpPr bwMode="auto">
            <a:xfrm>
              <a:off x="4341" y="753"/>
              <a:ext cx="196" cy="249"/>
              <a:chOff x="4596" y="690"/>
              <a:chExt cx="196" cy="249"/>
            </a:xfrm>
          </p:grpSpPr>
          <p:sp>
            <p:nvSpPr>
              <p:cNvPr id="74" name="Text Box 53"/>
              <p:cNvSpPr txBox="1">
                <a:spLocks noChangeArrowheads="1"/>
              </p:cNvSpPr>
              <p:nvPr/>
            </p:nvSpPr>
            <p:spPr bwMode="auto">
              <a:xfrm>
                <a:off x="4596" y="690"/>
                <a:ext cx="196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k</a:t>
                </a:r>
              </a:p>
            </p:txBody>
          </p:sp>
          <p:sp>
            <p:nvSpPr>
              <p:cNvPr id="75" name="Line 54"/>
              <p:cNvSpPr>
                <a:spLocks noChangeShapeType="1"/>
              </p:cNvSpPr>
              <p:nvPr/>
            </p:nvSpPr>
            <p:spPr bwMode="auto">
              <a:xfrm>
                <a:off x="4635" y="695"/>
                <a:ext cx="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 flipV="1">
              <a:off x="3672" y="327"/>
              <a:ext cx="0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 flipH="1">
              <a:off x="3318" y="684"/>
              <a:ext cx="354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 flipV="1">
              <a:off x="3672" y="159"/>
              <a:ext cx="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 flipH="1">
              <a:off x="3144" y="915"/>
              <a:ext cx="174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8" name="Text Box 60"/>
            <p:cNvSpPr txBox="1">
              <a:spLocks noChangeArrowheads="1"/>
            </p:cNvSpPr>
            <p:nvPr/>
          </p:nvSpPr>
          <p:spPr bwMode="auto">
            <a:xfrm>
              <a:off x="3659" y="20"/>
              <a:ext cx="18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69" name="Text Box 61"/>
            <p:cNvSpPr txBox="1">
              <a:spLocks noChangeArrowheads="1"/>
            </p:cNvSpPr>
            <p:nvPr/>
          </p:nvSpPr>
          <p:spPr bwMode="auto">
            <a:xfrm>
              <a:off x="3098" y="974"/>
              <a:ext cx="18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 rot="19600065">
              <a:off x="3326" y="677"/>
              <a:ext cx="80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Plan d’onde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sym typeface="Symbol" pitchFamily="18" charset="2"/>
                </a:rPr>
                <a:t>=cste</a:t>
              </a:r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 flipH="1">
              <a:off x="3318" y="93"/>
              <a:ext cx="732" cy="5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3315" y="624"/>
              <a:ext cx="0" cy="8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3" name="Line 66"/>
            <p:cNvSpPr>
              <a:spLocks noChangeShapeType="1"/>
            </p:cNvSpPr>
            <p:nvPr/>
          </p:nvSpPr>
          <p:spPr bwMode="auto">
            <a:xfrm flipH="1">
              <a:off x="3666" y="686"/>
              <a:ext cx="375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0" y="920234"/>
            <a:ext cx="4499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Représentation d’une onde plane</a:t>
            </a:r>
          </a:p>
          <a:p>
            <a:endParaRPr lang="fr-FR" sz="2400" b="1" kern="0" dirty="0" smtClean="0">
              <a:solidFill>
                <a:srgbClr val="DA6667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5078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Solution par les équations de Maxwell</a:t>
            </a:r>
          </a:p>
          <a:p>
            <a:r>
              <a:rPr lang="fr-FR" sz="2000" kern="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Si k est parallèle à Oz :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58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05596"/>
              </p:ext>
            </p:extLst>
          </p:nvPr>
        </p:nvGraphicFramePr>
        <p:xfrm>
          <a:off x="219075" y="1598817"/>
          <a:ext cx="424573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1" name="Équation" r:id="rId3" imgW="3276600" imgH="1346200" progId="Equation.3">
                  <p:embed/>
                </p:oleObj>
              </mc:Choice>
              <mc:Fallback>
                <p:oleObj name="Équation" r:id="rId3" imgW="3276600" imgH="1346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598817"/>
                        <a:ext cx="424573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3146425" y="2706688"/>
            <a:ext cx="5053406" cy="923330"/>
            <a:chOff x="3146425" y="2706688"/>
            <a:chExt cx="5053406" cy="923330"/>
          </a:xfrm>
        </p:grpSpPr>
        <p:sp>
          <p:nvSpPr>
            <p:cNvPr id="8" name="Rectangle 7"/>
            <p:cNvSpPr/>
            <p:nvPr/>
          </p:nvSpPr>
          <p:spPr>
            <a:xfrm>
              <a:off x="3711102" y="2706688"/>
              <a:ext cx="44887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  <a:sym typeface="Wingdings" pitchFamily="2" charset="2"/>
                </a:rPr>
                <a:t> O</a:t>
              </a:r>
              <a:r>
                <a:rPr lang="fr-FR" b="1" dirty="0" smtClean="0">
                  <a:latin typeface="Arial Narrow" pitchFamily="34" charset="0"/>
                </a:rPr>
                <a:t>nde transverse</a:t>
              </a:r>
              <a:r>
                <a:rPr lang="fr-FR" dirty="0" smtClean="0">
                  <a:latin typeface="Arial Narrow" pitchFamily="34" charset="0"/>
                </a:rPr>
                <a:t> </a:t>
              </a:r>
            </a:p>
            <a:p>
              <a:r>
                <a:rPr lang="fr-FR" dirty="0" smtClean="0">
                  <a:latin typeface="Arial Narrow" pitchFamily="34" charset="0"/>
                  <a:sym typeface="Wingdings" pitchFamily="2" charset="2"/>
                </a:rPr>
                <a:t> E</a:t>
              </a:r>
              <a:r>
                <a:rPr lang="fr-FR" dirty="0" smtClean="0">
                  <a:latin typeface="Arial Narrow" pitchFamily="34" charset="0"/>
                </a:rPr>
                <a:t>space infini, uniforme, isotrope et permanent</a:t>
              </a:r>
            </a:p>
            <a:p>
              <a:r>
                <a:rPr lang="fr-FR" dirty="0" smtClean="0">
                  <a:latin typeface="Arial Narrow" pitchFamily="34" charset="0"/>
                  <a:sym typeface="Wingdings" pitchFamily="2" charset="2"/>
                </a:rPr>
                <a:t> Cas particulier :</a:t>
              </a:r>
              <a:r>
                <a:rPr lang="fr-FR" dirty="0" smtClean="0">
                  <a:latin typeface="Arial Narrow" pitchFamily="34" charset="0"/>
                </a:rPr>
                <a:t> polarisation rectiligne, suivant </a:t>
              </a:r>
              <a:r>
                <a:rPr lang="fr-FR" i="1" dirty="0" smtClean="0">
                  <a:latin typeface="Arial Narrow" pitchFamily="34" charset="0"/>
                </a:rPr>
                <a:t>x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9" name="Flèche à angle droit 8"/>
            <p:cNvSpPr/>
            <p:nvPr/>
          </p:nvSpPr>
          <p:spPr>
            <a:xfrm rot="5400000">
              <a:off x="3175000" y="2822575"/>
              <a:ext cx="419100" cy="47625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835025" y="5595606"/>
            <a:ext cx="7840374" cy="466170"/>
            <a:chOff x="3146425" y="2851150"/>
            <a:chExt cx="7840374" cy="466170"/>
          </a:xfrm>
        </p:grpSpPr>
        <p:sp>
          <p:nvSpPr>
            <p:cNvPr id="17" name="Rectangle 16"/>
            <p:cNvSpPr/>
            <p:nvPr/>
          </p:nvSpPr>
          <p:spPr>
            <a:xfrm>
              <a:off x="3673002" y="2947988"/>
              <a:ext cx="7313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  <a:sym typeface="Wingdings" pitchFamily="2" charset="2"/>
                </a:rPr>
                <a:t>T</a:t>
              </a:r>
              <a:r>
                <a:rPr lang="fr-FR" b="1" dirty="0" smtClean="0">
                  <a:latin typeface="Arial Narrow" pitchFamily="34" charset="0"/>
                </a:rPr>
                <a:t>oute autre solution peut s’écrire comme combinaison linéaire d’ondes planes</a:t>
              </a:r>
              <a:r>
                <a:rPr lang="fr-FR" dirty="0" smtClean="0">
                  <a:latin typeface="Arial Narrow" pitchFamily="34" charset="0"/>
                </a:rPr>
                <a:t> 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18" name="Flèche à angle droit 17"/>
            <p:cNvSpPr/>
            <p:nvPr/>
          </p:nvSpPr>
          <p:spPr>
            <a:xfrm rot="5400000">
              <a:off x="3175000" y="2822575"/>
              <a:ext cx="419100" cy="47625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19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79892" y="60693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Exercice personnel (p22)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9583" y="3671734"/>
            <a:ext cx="9134417" cy="2021234"/>
            <a:chOff x="9583" y="3808214"/>
            <a:chExt cx="9134417" cy="2021234"/>
          </a:xfrm>
        </p:grpSpPr>
        <p:grpSp>
          <p:nvGrpSpPr>
            <p:cNvPr id="3" name="Groupe 2"/>
            <p:cNvGrpSpPr/>
            <p:nvPr/>
          </p:nvGrpSpPr>
          <p:grpSpPr>
            <a:xfrm>
              <a:off x="9583" y="3808214"/>
              <a:ext cx="9134417" cy="1612819"/>
              <a:chOff x="9583" y="3808214"/>
              <a:chExt cx="9134417" cy="161281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9583" y="3808214"/>
                <a:ext cx="9134417" cy="1612819"/>
                <a:chOff x="9583" y="3808214"/>
                <a:chExt cx="9134417" cy="1612819"/>
              </a:xfrm>
            </p:grpSpPr>
            <p:sp>
              <p:nvSpPr>
                <p:cNvPr id="20" name="ZoneTexte 19"/>
                <p:cNvSpPr txBox="1"/>
                <p:nvPr/>
              </p:nvSpPr>
              <p:spPr>
                <a:xfrm>
                  <a:off x="7051761" y="4656732"/>
                  <a:ext cx="20922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sym typeface="Wingdings" panose="05000000000000000000" pitchFamily="2" charset="2"/>
                    </a:rPr>
                    <a:t></a:t>
                  </a:r>
                  <a:r>
                    <a:rPr lang="fr-FR" sz="1200" dirty="0" smtClean="0"/>
                    <a:t>Dimension de E</a:t>
                  </a:r>
                  <a:r>
                    <a:rPr lang="fr-FR" sz="1200" baseline="-25000" dirty="0" smtClean="0"/>
                    <a:t>0</a:t>
                  </a:r>
                  <a:r>
                    <a:rPr lang="fr-FR" sz="1200" dirty="0" smtClean="0"/>
                    <a:t> v/m</a:t>
                  </a:r>
                </a:p>
                <a:p>
                  <a:r>
                    <a:rPr lang="fr-FR" sz="1200" dirty="0" smtClean="0">
                      <a:sym typeface="Wingdings" panose="05000000000000000000" pitchFamily="2" charset="2"/>
                    </a:rPr>
                    <a:t></a:t>
                  </a:r>
                  <a:r>
                    <a:rPr lang="fr-FR" sz="1200" dirty="0" smtClean="0"/>
                    <a:t>Energie infinie de -</a:t>
                  </a:r>
                  <a:r>
                    <a:rPr lang="fr-FR" sz="1200" dirty="0" smtClean="0">
                      <a:sym typeface="Symbol"/>
                    </a:rPr>
                    <a:t> à +</a:t>
                  </a:r>
                  <a:endParaRPr lang="fr-FR" sz="1200" dirty="0"/>
                </a:p>
              </p:txBody>
            </p:sp>
            <p:grpSp>
              <p:nvGrpSpPr>
                <p:cNvPr id="7" name="Groupe 6"/>
                <p:cNvGrpSpPr/>
                <p:nvPr/>
              </p:nvGrpSpPr>
              <p:grpSpPr>
                <a:xfrm>
                  <a:off x="9583" y="3808214"/>
                  <a:ext cx="7746031" cy="1612819"/>
                  <a:chOff x="9583" y="3808214"/>
                  <a:chExt cx="7746031" cy="1612819"/>
                </a:xfrm>
              </p:grpSpPr>
              <p:sp>
                <p:nvSpPr>
                  <p:cNvPr id="14" name="Rectangle à coins arrondis 13"/>
                  <p:cNvSpPr/>
                  <p:nvPr/>
                </p:nvSpPr>
                <p:spPr>
                  <a:xfrm>
                    <a:off x="178298" y="4394580"/>
                    <a:ext cx="6920589" cy="1026453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9583" y="3808214"/>
                    <a:ext cx="774603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Font typeface="Wingdings" pitchFamily="2" charset="2"/>
                      <a:buChar char="è"/>
                    </a:pPr>
                    <a:r>
                      <a:rPr lang="fr-FR" sz="2400" b="1" kern="0" dirty="0" smtClean="0">
                        <a:solidFill>
                          <a:srgbClr val="DA6667"/>
                        </a:solidFill>
                        <a:latin typeface="Arial Narrow" pitchFamily="34" charset="0"/>
                        <a:sym typeface="Wingdings" pitchFamily="2" charset="2"/>
                      </a:rPr>
                      <a:t>Solution par les équations de Maxwell en notation complexe</a:t>
                    </a:r>
                  </a:p>
                  <a:p>
                    <a:endParaRPr lang="fr-FR" sz="2400" b="1" kern="0" dirty="0" smtClean="0">
                      <a:solidFill>
                        <a:srgbClr val="DA6667"/>
                      </a:solidFill>
                      <a:latin typeface="Arial Narrow" pitchFamily="34" charset="0"/>
                      <a:sym typeface="Wingdings" pitchFamily="2" charset="2"/>
                    </a:endParaRPr>
                  </a:p>
                </p:txBody>
              </p:sp>
            </p:grpSp>
          </p:grpSp>
          <p:pic>
            <p:nvPicPr>
              <p:cNvPr id="335914" name="Picture 4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536" y="4473694"/>
                <a:ext cx="6575425" cy="892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3254991" y="5390866"/>
                  <a:ext cx="5238742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avec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𝑥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𝑦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𝑧</m:t>
                      </m:r>
                      <m:r>
                        <a:rPr lang="fr-FR" b="0" i="1" smtClean="0">
                          <a:latin typeface="Cambria Math"/>
                        </a:rPr>
                        <m:t>=2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a14:m>
                  <a:r>
                    <a:rPr lang="fr-FR" dirty="0" smtClean="0"/>
                    <a:t> si</a:t>
                  </a:r>
                  <a14:m>
                    <m:oMath xmlns:m="http://schemas.openxmlformats.org/officeDocument/2006/math">
                      <m:r>
                        <a:rPr lang="fr-FR" b="0" i="1" dirty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fr-FR" b="0" i="1" dirty="0" smtClean="0">
                          <a:latin typeface="Cambria Math"/>
                          <a:ea typeface="Cambria Math"/>
                        </a:rPr>
                        <m:t>∥ </m:t>
                      </m:r>
                      <m:acc>
                        <m:accPr>
                          <m:chr m:val="⃗"/>
                          <m:ctrlPr>
                            <a:rPr lang="fr-FR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/>
                              <a:ea typeface="Cambria Math"/>
                            </a:rPr>
                            <m:t>𝑂𝑧</m:t>
                          </m:r>
                        </m:e>
                      </m:acc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991" y="5390866"/>
                  <a:ext cx="5238742" cy="4385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48" t="-8333" b="-152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22</a:t>
            </a:fld>
            <a:endParaRPr lang="fr-FR"/>
          </a:p>
        </p:txBody>
      </p:sp>
      <p:grpSp>
        <p:nvGrpSpPr>
          <p:cNvPr id="70" name="Group 198"/>
          <p:cNvGrpSpPr>
            <a:grpSpLocks/>
          </p:cNvGrpSpPr>
          <p:nvPr/>
        </p:nvGrpSpPr>
        <p:grpSpPr bwMode="auto">
          <a:xfrm>
            <a:off x="1422400" y="1570297"/>
            <a:ext cx="6875205" cy="4760619"/>
            <a:chOff x="0" y="-5"/>
            <a:chExt cx="6132" cy="4246"/>
          </a:xfrm>
        </p:grpSpPr>
        <p:pic>
          <p:nvPicPr>
            <p:cNvPr id="71" name="Picture 19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1" y="16"/>
              <a:ext cx="476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0" y="930"/>
              <a:ext cx="5458" cy="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921" y="983"/>
              <a:ext cx="121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Longueur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d’onde dans le vide</a:t>
              </a:r>
            </a:p>
          </p:txBody>
        </p:sp>
        <p:pic>
          <p:nvPicPr>
            <p:cNvPr id="74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9" y="0"/>
              <a:ext cx="55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5" name="Group 32"/>
            <p:cNvGrpSpPr>
              <a:grpSpLocks/>
            </p:cNvGrpSpPr>
            <p:nvPr/>
          </p:nvGrpSpPr>
          <p:grpSpPr bwMode="auto">
            <a:xfrm>
              <a:off x="90" y="0"/>
              <a:ext cx="649" cy="810"/>
              <a:chOff x="592" y="0"/>
              <a:chExt cx="649" cy="810"/>
            </a:xfrm>
          </p:grpSpPr>
          <p:pic>
            <p:nvPicPr>
              <p:cNvPr id="133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3" y="0"/>
                <a:ext cx="618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" name="Text Box 8"/>
              <p:cNvSpPr txBox="1">
                <a:spLocks noChangeArrowheads="1"/>
              </p:cNvSpPr>
              <p:nvPr/>
            </p:nvSpPr>
            <p:spPr bwMode="auto">
              <a:xfrm>
                <a:off x="592" y="0"/>
                <a:ext cx="545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</a:rPr>
                  <a:t>Rayon </a:t>
                </a:r>
                <a:r>
                  <a:rPr kumimoji="0" lang="el-G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  <a:cs typeface="Arial" charset="0"/>
                  </a:rPr>
                  <a:t>γ</a:t>
                </a:r>
              </a:p>
            </p:txBody>
          </p:sp>
        </p:grpSp>
        <p:grpSp>
          <p:nvGrpSpPr>
            <p:cNvPr id="76" name="Group 33"/>
            <p:cNvGrpSpPr>
              <a:grpSpLocks/>
            </p:cNvGrpSpPr>
            <p:nvPr/>
          </p:nvGrpSpPr>
          <p:grpSpPr bwMode="auto">
            <a:xfrm>
              <a:off x="735" y="0"/>
              <a:ext cx="662" cy="822"/>
              <a:chOff x="1277" y="0"/>
              <a:chExt cx="662" cy="822"/>
            </a:xfrm>
          </p:grpSpPr>
          <p:pic>
            <p:nvPicPr>
              <p:cNvPr id="131" name="Picture 1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15" y="0"/>
                <a:ext cx="624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Text Box 9"/>
              <p:cNvSpPr txBox="1">
                <a:spLocks noChangeArrowheads="1"/>
              </p:cNvSpPr>
              <p:nvPr/>
            </p:nvSpPr>
            <p:spPr bwMode="auto">
              <a:xfrm>
                <a:off x="1277" y="0"/>
                <a:ext cx="55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</a:rPr>
                  <a:t>Rayon </a:t>
                </a:r>
                <a:r>
                  <a:rPr kumimoji="0" 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  <a:cs typeface="Arial" charset="0"/>
                  </a:rPr>
                  <a:t>X</a:t>
                </a:r>
                <a:endParaRPr kumimoji="0" lang="el-G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endParaRPr>
              </a:p>
            </p:txBody>
          </p:sp>
        </p:grpSp>
        <p:grpSp>
          <p:nvGrpSpPr>
            <p:cNvPr id="77" name="Group 34"/>
            <p:cNvGrpSpPr>
              <a:grpSpLocks/>
            </p:cNvGrpSpPr>
            <p:nvPr/>
          </p:nvGrpSpPr>
          <p:grpSpPr bwMode="auto">
            <a:xfrm>
              <a:off x="1397" y="0"/>
              <a:ext cx="618" cy="828"/>
              <a:chOff x="1968" y="0"/>
              <a:chExt cx="618" cy="828"/>
            </a:xfrm>
          </p:grpSpPr>
          <p:pic>
            <p:nvPicPr>
              <p:cNvPr id="129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0"/>
                <a:ext cx="618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Text Box 10"/>
              <p:cNvSpPr txBox="1">
                <a:spLocks noChangeArrowheads="1"/>
              </p:cNvSpPr>
              <p:nvPr/>
            </p:nvSpPr>
            <p:spPr bwMode="auto">
              <a:xfrm>
                <a:off x="2134" y="0"/>
                <a:ext cx="291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</a:rPr>
                  <a:t>UV</a:t>
                </a:r>
                <a:endParaRPr kumimoji="0" lang="el-G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endParaRPr>
              </a:p>
            </p:txBody>
          </p:sp>
        </p:grpSp>
        <p:grpSp>
          <p:nvGrpSpPr>
            <p:cNvPr id="78" name="Group 35"/>
            <p:cNvGrpSpPr>
              <a:grpSpLocks/>
            </p:cNvGrpSpPr>
            <p:nvPr/>
          </p:nvGrpSpPr>
          <p:grpSpPr bwMode="auto">
            <a:xfrm>
              <a:off x="2596" y="0"/>
              <a:ext cx="552" cy="822"/>
              <a:chOff x="3225" y="0"/>
              <a:chExt cx="552" cy="822"/>
            </a:xfrm>
          </p:grpSpPr>
          <p:pic>
            <p:nvPicPr>
              <p:cNvPr id="127" name="Picture 1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25" y="0"/>
                <a:ext cx="552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3341" y="1"/>
                <a:ext cx="251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</a:rPr>
                  <a:t>IR</a:t>
                </a:r>
                <a:endParaRPr kumimoji="0" lang="el-G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endParaRPr>
              </a:p>
            </p:txBody>
          </p:sp>
        </p:grpSp>
        <p:grpSp>
          <p:nvGrpSpPr>
            <p:cNvPr id="79" name="Group 36"/>
            <p:cNvGrpSpPr>
              <a:grpSpLocks/>
            </p:cNvGrpSpPr>
            <p:nvPr/>
          </p:nvGrpSpPr>
          <p:grpSpPr bwMode="auto">
            <a:xfrm>
              <a:off x="4632" y="0"/>
              <a:ext cx="726" cy="816"/>
              <a:chOff x="4324" y="0"/>
              <a:chExt cx="726" cy="816"/>
            </a:xfrm>
          </p:grpSpPr>
          <p:pic>
            <p:nvPicPr>
              <p:cNvPr id="125" name="Picture 1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324" y="0"/>
                <a:ext cx="726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" name="Text Box 19"/>
              <p:cNvSpPr txBox="1">
                <a:spLocks noChangeArrowheads="1"/>
              </p:cNvSpPr>
              <p:nvPr/>
            </p:nvSpPr>
            <p:spPr bwMode="auto">
              <a:xfrm>
                <a:off x="4404" y="2"/>
                <a:ext cx="431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</a:rPr>
                  <a:t>Radio</a:t>
                </a:r>
                <a:endParaRPr kumimoji="0" lang="el-G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3656" y="27"/>
              <a:ext cx="970" cy="7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pic>
          <p:nvPicPr>
            <p:cNvPr id="81" name="Picture 2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2" y="379"/>
              <a:ext cx="5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3638" y="-5"/>
              <a:ext cx="865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µ-ondes, radar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Wifi, téléph.</a:t>
              </a:r>
              <a:endParaRPr kumimoji="0" lang="el-GR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3" name="Text Box 44"/>
            <p:cNvSpPr txBox="1">
              <a:spLocks noChangeArrowheads="1"/>
            </p:cNvSpPr>
            <p:nvPr/>
          </p:nvSpPr>
          <p:spPr bwMode="auto">
            <a:xfrm rot="5400000">
              <a:off x="1811" y="1192"/>
              <a:ext cx="50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380 nm</a:t>
              </a:r>
            </a:p>
          </p:txBody>
        </p:sp>
        <p:sp>
          <p:nvSpPr>
            <p:cNvPr id="84" name="Text Box 45"/>
            <p:cNvSpPr txBox="1">
              <a:spLocks noChangeArrowheads="1"/>
            </p:cNvSpPr>
            <p:nvPr/>
          </p:nvSpPr>
          <p:spPr bwMode="auto">
            <a:xfrm rot="5400000">
              <a:off x="2307" y="1192"/>
              <a:ext cx="50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780 nm</a:t>
              </a:r>
            </a:p>
          </p:txBody>
        </p:sp>
        <p:sp>
          <p:nvSpPr>
            <p:cNvPr id="85" name="Text Box 46"/>
            <p:cNvSpPr txBox="1">
              <a:spLocks noChangeArrowheads="1"/>
            </p:cNvSpPr>
            <p:nvPr/>
          </p:nvSpPr>
          <p:spPr bwMode="auto">
            <a:xfrm rot="5400000">
              <a:off x="654" y="1112"/>
              <a:ext cx="3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 pm</a:t>
              </a:r>
            </a:p>
          </p:txBody>
        </p:sp>
        <p:sp>
          <p:nvSpPr>
            <p:cNvPr id="86" name="Text Box 47"/>
            <p:cNvSpPr txBox="1">
              <a:spLocks noChangeArrowheads="1"/>
            </p:cNvSpPr>
            <p:nvPr/>
          </p:nvSpPr>
          <p:spPr bwMode="auto">
            <a:xfrm rot="5400000">
              <a:off x="1148" y="1152"/>
              <a:ext cx="44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10 nm</a:t>
              </a:r>
            </a:p>
          </p:txBody>
        </p:sp>
        <p:pic>
          <p:nvPicPr>
            <p:cNvPr id="87" name="Picture 4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14" y="199"/>
              <a:ext cx="50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50"/>
            <p:cNvSpPr txBox="1">
              <a:spLocks noChangeArrowheads="1"/>
            </p:cNvSpPr>
            <p:nvPr/>
          </p:nvSpPr>
          <p:spPr bwMode="auto">
            <a:xfrm rot="5400000">
              <a:off x="3287" y="1132"/>
              <a:ext cx="41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 mm</a:t>
              </a:r>
            </a:p>
          </p:txBody>
        </p:sp>
        <p:sp>
          <p:nvSpPr>
            <p:cNvPr id="89" name="Text Box 51"/>
            <p:cNvSpPr txBox="1">
              <a:spLocks noChangeArrowheads="1"/>
            </p:cNvSpPr>
            <p:nvPr/>
          </p:nvSpPr>
          <p:spPr bwMode="auto">
            <a:xfrm rot="5400000">
              <a:off x="4526" y="1048"/>
              <a:ext cx="29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1m</a:t>
              </a: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759" y="856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>
              <a:off x="1390" y="856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>
              <a:off x="2030" y="856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>
              <a:off x="2589" y="856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4" name="Line 56"/>
            <p:cNvSpPr>
              <a:spLocks noChangeShapeType="1"/>
            </p:cNvSpPr>
            <p:nvPr/>
          </p:nvSpPr>
          <p:spPr bwMode="auto">
            <a:xfrm>
              <a:off x="3454" y="856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5" name="Line 57"/>
            <p:cNvSpPr>
              <a:spLocks noChangeShapeType="1"/>
            </p:cNvSpPr>
            <p:nvPr/>
          </p:nvSpPr>
          <p:spPr bwMode="auto">
            <a:xfrm>
              <a:off x="4643" y="856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6" name="Line 58"/>
            <p:cNvSpPr>
              <a:spLocks noChangeShapeType="1"/>
            </p:cNvSpPr>
            <p:nvPr/>
          </p:nvSpPr>
          <p:spPr bwMode="auto">
            <a:xfrm flipV="1">
              <a:off x="1" y="1678"/>
              <a:ext cx="5458" cy="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7" name="Text Box 59"/>
            <p:cNvSpPr txBox="1">
              <a:spLocks noChangeArrowheads="1"/>
            </p:cNvSpPr>
            <p:nvPr/>
          </p:nvSpPr>
          <p:spPr bwMode="auto">
            <a:xfrm>
              <a:off x="4922" y="1731"/>
              <a:ext cx="66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Fréquence</a:t>
              </a:r>
            </a:p>
          </p:txBody>
        </p:sp>
        <p:sp>
          <p:nvSpPr>
            <p:cNvPr id="98" name="Text Box 61"/>
            <p:cNvSpPr txBox="1">
              <a:spLocks noChangeArrowheads="1"/>
            </p:cNvSpPr>
            <p:nvPr/>
          </p:nvSpPr>
          <p:spPr bwMode="auto">
            <a:xfrm rot="5400000">
              <a:off x="2232" y="2047"/>
              <a:ext cx="65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3,8.10</a:t>
              </a:r>
              <a:r>
                <a:rPr kumimoji="0" lang="fr-FR" sz="1200" b="1" i="0" u="none" strike="noStrike" kern="0" cap="none" spc="0" normalizeH="0" baseline="30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14 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Hz</a:t>
              </a:r>
            </a:p>
          </p:txBody>
        </p:sp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 rot="5400000">
              <a:off x="571" y="1973"/>
              <a:ext cx="55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sym typeface="Symbol" pitchFamily="18" charset="2"/>
                </a:rPr>
                <a:t>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10</a:t>
              </a:r>
              <a:r>
                <a:rPr kumimoji="0" lang="fr-FR" sz="1200" b="1" i="0" u="none" strike="noStrike" kern="0" cap="none" spc="0" normalizeH="0" baseline="30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20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Hz</a:t>
              </a:r>
            </a:p>
          </p:txBody>
        </p:sp>
        <p:sp>
          <p:nvSpPr>
            <p:cNvPr id="100" name="Text Box 63"/>
            <p:cNvSpPr txBox="1">
              <a:spLocks noChangeArrowheads="1"/>
            </p:cNvSpPr>
            <p:nvPr/>
          </p:nvSpPr>
          <p:spPr bwMode="auto">
            <a:xfrm rot="5400000">
              <a:off x="1084" y="1993"/>
              <a:ext cx="57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3.10</a:t>
              </a:r>
              <a:r>
                <a:rPr kumimoji="0" lang="fr-FR" sz="1200" b="1" i="0" u="none" strike="noStrike" kern="0" cap="none" spc="0" normalizeH="0" baseline="30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16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Hz</a:t>
              </a:r>
            </a:p>
          </p:txBody>
        </p:sp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 rot="5400000">
              <a:off x="3187" y="2016"/>
              <a:ext cx="61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sym typeface="Symbol" pitchFamily="18" charset="2"/>
                </a:rPr>
                <a:t>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300 GHz</a:t>
              </a:r>
            </a:p>
          </p:txBody>
        </p:sp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 rot="5400000">
              <a:off x="4424" y="1936"/>
              <a:ext cx="50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sym typeface="Symbol" pitchFamily="18" charset="2"/>
                </a:rPr>
                <a:t>1 GHz</a:t>
              </a:r>
            </a:p>
          </p:txBody>
        </p:sp>
        <p:sp>
          <p:nvSpPr>
            <p:cNvPr id="103" name="Line 66"/>
            <p:cNvSpPr>
              <a:spLocks noChangeShapeType="1"/>
            </p:cNvSpPr>
            <p:nvPr/>
          </p:nvSpPr>
          <p:spPr bwMode="auto">
            <a:xfrm>
              <a:off x="760" y="160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4" name="Line 67"/>
            <p:cNvSpPr>
              <a:spLocks noChangeShapeType="1"/>
            </p:cNvSpPr>
            <p:nvPr/>
          </p:nvSpPr>
          <p:spPr bwMode="auto">
            <a:xfrm>
              <a:off x="1391" y="160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5" name="Line 68"/>
            <p:cNvSpPr>
              <a:spLocks noChangeShapeType="1"/>
            </p:cNvSpPr>
            <p:nvPr/>
          </p:nvSpPr>
          <p:spPr bwMode="auto">
            <a:xfrm>
              <a:off x="2031" y="160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>
              <a:off x="2680" y="160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7" name="Line 70"/>
            <p:cNvSpPr>
              <a:spLocks noChangeShapeType="1"/>
            </p:cNvSpPr>
            <p:nvPr/>
          </p:nvSpPr>
          <p:spPr bwMode="auto">
            <a:xfrm>
              <a:off x="3500" y="160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8" name="Line 71"/>
            <p:cNvSpPr>
              <a:spLocks noChangeShapeType="1"/>
            </p:cNvSpPr>
            <p:nvPr/>
          </p:nvSpPr>
          <p:spPr bwMode="auto">
            <a:xfrm>
              <a:off x="4644" y="1604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9" name="Text Box 72"/>
            <p:cNvSpPr txBox="1">
              <a:spLocks noChangeArrowheads="1"/>
            </p:cNvSpPr>
            <p:nvPr/>
          </p:nvSpPr>
          <p:spPr bwMode="auto">
            <a:xfrm rot="5400000">
              <a:off x="1720" y="2082"/>
              <a:ext cx="65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7,9.10</a:t>
              </a:r>
              <a:r>
                <a:rPr kumimoji="0" lang="fr-FR" sz="1200" b="1" i="0" u="none" strike="noStrike" kern="0" cap="none" spc="0" normalizeH="0" baseline="30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14 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Hz</a:t>
              </a:r>
            </a:p>
          </p:txBody>
        </p:sp>
        <p:pic>
          <p:nvPicPr>
            <p:cNvPr id="110" name="Picture 7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8" y="3214"/>
              <a:ext cx="4385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Text Box 74"/>
            <p:cNvSpPr txBox="1">
              <a:spLocks noChangeArrowheads="1"/>
            </p:cNvSpPr>
            <p:nvPr/>
          </p:nvSpPr>
          <p:spPr bwMode="auto">
            <a:xfrm rot="5400000">
              <a:off x="2898" y="1191"/>
              <a:ext cx="50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100 µm</a:t>
              </a:r>
            </a:p>
          </p:txBody>
        </p:sp>
        <p:sp>
          <p:nvSpPr>
            <p:cNvPr id="112" name="Line 75"/>
            <p:cNvSpPr>
              <a:spLocks noChangeShapeType="1"/>
            </p:cNvSpPr>
            <p:nvPr/>
          </p:nvSpPr>
          <p:spPr bwMode="auto">
            <a:xfrm>
              <a:off x="3149" y="857"/>
              <a:ext cx="0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3" name="Text Box 76"/>
            <p:cNvSpPr txBox="1">
              <a:spLocks noChangeArrowheads="1"/>
            </p:cNvSpPr>
            <p:nvPr/>
          </p:nvSpPr>
          <p:spPr bwMode="auto">
            <a:xfrm rot="5400000">
              <a:off x="2953" y="1886"/>
              <a:ext cx="4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sym typeface="Symbol" pitchFamily="18" charset="2"/>
                </a:rPr>
                <a:t>3</a:t>
              </a: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THz</a:t>
              </a:r>
            </a:p>
          </p:txBody>
        </p:sp>
        <p:sp>
          <p:nvSpPr>
            <p:cNvPr id="114" name="Text Box 82"/>
            <p:cNvSpPr txBox="1">
              <a:spLocks noChangeArrowheads="1"/>
            </p:cNvSpPr>
            <p:nvPr/>
          </p:nvSpPr>
          <p:spPr bwMode="auto">
            <a:xfrm>
              <a:off x="3217" y="-4"/>
              <a:ext cx="33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THz</a:t>
              </a:r>
              <a:endParaRPr kumimoji="0" lang="el-GR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15" name="Line 83"/>
            <p:cNvSpPr>
              <a:spLocks noChangeShapeType="1"/>
            </p:cNvSpPr>
            <p:nvPr/>
          </p:nvSpPr>
          <p:spPr bwMode="auto">
            <a:xfrm>
              <a:off x="2706" y="2422"/>
              <a:ext cx="2158" cy="7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6" name="Line 84"/>
            <p:cNvSpPr>
              <a:spLocks noChangeShapeType="1"/>
            </p:cNvSpPr>
            <p:nvPr/>
          </p:nvSpPr>
          <p:spPr bwMode="auto">
            <a:xfrm flipH="1">
              <a:off x="475" y="2414"/>
              <a:ext cx="1408" cy="7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7" name="Text Box 187"/>
            <p:cNvSpPr txBox="1">
              <a:spLocks noChangeArrowheads="1"/>
            </p:cNvSpPr>
            <p:nvPr/>
          </p:nvSpPr>
          <p:spPr bwMode="auto">
            <a:xfrm>
              <a:off x="4596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405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745nm</a:t>
              </a:r>
            </a:p>
          </p:txBody>
        </p:sp>
        <p:sp>
          <p:nvSpPr>
            <p:cNvPr id="118" name="Text Box 188"/>
            <p:cNvSpPr txBox="1">
              <a:spLocks noChangeArrowheads="1"/>
            </p:cNvSpPr>
            <p:nvPr/>
          </p:nvSpPr>
          <p:spPr bwMode="auto">
            <a:xfrm>
              <a:off x="3607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480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625nm</a:t>
              </a:r>
            </a:p>
          </p:txBody>
        </p:sp>
        <p:sp>
          <p:nvSpPr>
            <p:cNvPr id="119" name="Text Box 189"/>
            <p:cNvSpPr txBox="1">
              <a:spLocks noChangeArrowheads="1"/>
            </p:cNvSpPr>
            <p:nvPr/>
          </p:nvSpPr>
          <p:spPr bwMode="auto">
            <a:xfrm>
              <a:off x="3050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508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590nm</a:t>
              </a:r>
            </a:p>
          </p:txBody>
        </p:sp>
        <p:sp>
          <p:nvSpPr>
            <p:cNvPr id="120" name="Text Box 190"/>
            <p:cNvSpPr txBox="1">
              <a:spLocks noChangeArrowheads="1"/>
            </p:cNvSpPr>
            <p:nvPr/>
          </p:nvSpPr>
          <p:spPr bwMode="auto">
            <a:xfrm>
              <a:off x="2592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530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565nm</a:t>
              </a:r>
            </a:p>
          </p:txBody>
        </p:sp>
        <p:sp>
          <p:nvSpPr>
            <p:cNvPr id="121" name="Text Box 191"/>
            <p:cNvSpPr txBox="1">
              <a:spLocks noChangeArrowheads="1"/>
            </p:cNvSpPr>
            <p:nvPr/>
          </p:nvSpPr>
          <p:spPr bwMode="auto">
            <a:xfrm>
              <a:off x="2170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577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520nm</a:t>
              </a:r>
            </a:p>
          </p:txBody>
        </p:sp>
        <p:sp>
          <p:nvSpPr>
            <p:cNvPr id="122" name="Text Box 192"/>
            <p:cNvSpPr txBox="1">
              <a:spLocks noChangeArrowheads="1"/>
            </p:cNvSpPr>
            <p:nvPr/>
          </p:nvSpPr>
          <p:spPr bwMode="auto">
            <a:xfrm>
              <a:off x="1480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612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490nm</a:t>
              </a:r>
            </a:p>
          </p:txBody>
        </p:sp>
        <p:sp>
          <p:nvSpPr>
            <p:cNvPr id="123" name="Text Box 193"/>
            <p:cNvSpPr txBox="1">
              <a:spLocks noChangeArrowheads="1"/>
            </p:cNvSpPr>
            <p:nvPr/>
          </p:nvSpPr>
          <p:spPr bwMode="auto">
            <a:xfrm>
              <a:off x="1022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690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435nm</a:t>
              </a:r>
            </a:p>
          </p:txBody>
        </p:sp>
        <p:sp>
          <p:nvSpPr>
            <p:cNvPr id="124" name="Text Box 194"/>
            <p:cNvSpPr txBox="1">
              <a:spLocks noChangeArrowheads="1"/>
            </p:cNvSpPr>
            <p:nvPr/>
          </p:nvSpPr>
          <p:spPr bwMode="auto">
            <a:xfrm>
              <a:off x="285" y="3869"/>
              <a:ext cx="53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750 THz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400nm</a:t>
              </a:r>
            </a:p>
          </p:txBody>
        </p:sp>
      </p:grpSp>
      <p:sp>
        <p:nvSpPr>
          <p:cNvPr id="135" name="Rectangle 68"/>
          <p:cNvSpPr>
            <a:spLocks noChangeArrowheads="1"/>
          </p:cNvSpPr>
          <p:nvPr/>
        </p:nvSpPr>
        <p:spPr bwMode="auto">
          <a:xfrm rot="16200000">
            <a:off x="6892024" y="2992693"/>
            <a:ext cx="4186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A0600"/>
                </a:solidFill>
                <a:effectLst/>
                <a:uLnTx/>
                <a:uFillTx/>
              </a:rPr>
              <a:t>http://www.colorado.edu/physics/2000/waves_particles/</a:t>
            </a:r>
          </a:p>
        </p:txBody>
      </p:sp>
      <p:sp>
        <p:nvSpPr>
          <p:cNvPr id="136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0" y="920234"/>
            <a:ext cx="394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Classification des radiations</a:t>
            </a:r>
          </a:p>
        </p:txBody>
      </p:sp>
      <p:sp>
        <p:nvSpPr>
          <p:cNvPr id="13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593850" y="1682750"/>
            <a:ext cx="6637338" cy="4392612"/>
            <a:chOff x="1012" y="949"/>
            <a:chExt cx="4181" cy="276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12" y="949"/>
              <a:ext cx="4181" cy="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11" y="1207"/>
              <a:ext cx="12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188" y="963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12.5 THz !!!  </a:t>
              </a: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 Bande passante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920234"/>
            <a:ext cx="6192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Classification des radiations dans les télécoms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Notion de polarisation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grpSp>
        <p:nvGrpSpPr>
          <p:cNvPr id="61" name="Group 67"/>
          <p:cNvGrpSpPr>
            <a:grpSpLocks/>
          </p:cNvGrpSpPr>
          <p:nvPr/>
        </p:nvGrpSpPr>
        <p:grpSpPr bwMode="auto">
          <a:xfrm>
            <a:off x="165100" y="1583161"/>
            <a:ext cx="8826210" cy="3915940"/>
            <a:chOff x="0" y="752"/>
            <a:chExt cx="5752" cy="2552"/>
          </a:xfrm>
        </p:grpSpPr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0" y="752"/>
              <a:ext cx="2632" cy="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818" y="1229"/>
              <a:ext cx="1273" cy="1394"/>
            </a:xfrm>
            <a:custGeom>
              <a:avLst/>
              <a:gdLst>
                <a:gd name="T0" fmla="*/ 0 w 1966"/>
                <a:gd name="T1" fmla="*/ 110 h 1755"/>
                <a:gd name="T2" fmla="*/ 10 w 1966"/>
                <a:gd name="T3" fmla="*/ 33 h 1755"/>
                <a:gd name="T4" fmla="*/ 10 w 1966"/>
                <a:gd name="T5" fmla="*/ 0 h 1755"/>
                <a:gd name="T6" fmla="*/ 1 w 1966"/>
                <a:gd name="T7" fmla="*/ 51 h 1755"/>
                <a:gd name="T8" fmla="*/ 0 w 1966"/>
                <a:gd name="T9" fmla="*/ 110 h 1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6"/>
                <a:gd name="T16" fmla="*/ 0 h 1755"/>
                <a:gd name="T17" fmla="*/ 1966 w 1966"/>
                <a:gd name="T18" fmla="*/ 1755 h 17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6" h="1755">
                  <a:moveTo>
                    <a:pt x="0" y="1755"/>
                  </a:moveTo>
                  <a:lnTo>
                    <a:pt x="1966" y="521"/>
                  </a:lnTo>
                  <a:lnTo>
                    <a:pt x="1966" y="0"/>
                  </a:lnTo>
                  <a:lnTo>
                    <a:pt x="9" y="804"/>
                  </a:lnTo>
                  <a:lnTo>
                    <a:pt x="0" y="1755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871" y="1345"/>
              <a:ext cx="1160" cy="1184"/>
            </a:xfrm>
            <a:custGeom>
              <a:avLst/>
              <a:gdLst>
                <a:gd name="T0" fmla="*/ 0 w 1792"/>
                <a:gd name="T1" fmla="*/ 94 h 1491"/>
                <a:gd name="T2" fmla="*/ 1 w 1792"/>
                <a:gd name="T3" fmla="*/ 38 h 1491"/>
                <a:gd name="T4" fmla="*/ 3 w 1792"/>
                <a:gd name="T5" fmla="*/ 78 h 1491"/>
                <a:gd name="T6" fmla="*/ 4 w 1792"/>
                <a:gd name="T7" fmla="*/ 25 h 1491"/>
                <a:gd name="T8" fmla="*/ 6 w 1792"/>
                <a:gd name="T9" fmla="*/ 53 h 1491"/>
                <a:gd name="T10" fmla="*/ 6 w 1792"/>
                <a:gd name="T11" fmla="*/ 13 h 1491"/>
                <a:gd name="T12" fmla="*/ 8 w 1792"/>
                <a:gd name="T13" fmla="*/ 35 h 1491"/>
                <a:gd name="T14" fmla="*/ 9 w 1792"/>
                <a:gd name="T15" fmla="*/ 3 h 1491"/>
                <a:gd name="T16" fmla="*/ 10 w 1792"/>
                <a:gd name="T17" fmla="*/ 14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1491"/>
                <a:gd name="T29" fmla="*/ 1792 w 1792"/>
                <a:gd name="T30" fmla="*/ 1491 h 14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1491">
                  <a:moveTo>
                    <a:pt x="0" y="1491"/>
                  </a:moveTo>
                  <a:cubicBezTo>
                    <a:pt x="60" y="1065"/>
                    <a:pt x="120" y="639"/>
                    <a:pt x="210" y="595"/>
                  </a:cubicBezTo>
                  <a:cubicBezTo>
                    <a:pt x="300" y="551"/>
                    <a:pt x="455" y="1259"/>
                    <a:pt x="540" y="1226"/>
                  </a:cubicBezTo>
                  <a:cubicBezTo>
                    <a:pt x="625" y="1193"/>
                    <a:pt x="634" y="456"/>
                    <a:pt x="722" y="394"/>
                  </a:cubicBezTo>
                  <a:cubicBezTo>
                    <a:pt x="810" y="332"/>
                    <a:pt x="988" y="881"/>
                    <a:pt x="1070" y="851"/>
                  </a:cubicBezTo>
                  <a:cubicBezTo>
                    <a:pt x="1152" y="821"/>
                    <a:pt x="1141" y="258"/>
                    <a:pt x="1216" y="211"/>
                  </a:cubicBezTo>
                  <a:cubicBezTo>
                    <a:pt x="1291" y="164"/>
                    <a:pt x="1452" y="594"/>
                    <a:pt x="1518" y="568"/>
                  </a:cubicBezTo>
                  <a:cubicBezTo>
                    <a:pt x="1584" y="542"/>
                    <a:pt x="1563" y="112"/>
                    <a:pt x="1609" y="56"/>
                  </a:cubicBezTo>
                  <a:cubicBezTo>
                    <a:pt x="1655" y="0"/>
                    <a:pt x="1723" y="115"/>
                    <a:pt x="1792" y="23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134" y="1238"/>
              <a:ext cx="184" cy="291"/>
            </a:xfrm>
            <a:custGeom>
              <a:avLst/>
              <a:gdLst>
                <a:gd name="T0" fmla="*/ 0 w 284"/>
                <a:gd name="T1" fmla="*/ 7 h 366"/>
                <a:gd name="T2" fmla="*/ 0 w 284"/>
                <a:gd name="T3" fmla="*/ 23 h 366"/>
                <a:gd name="T4" fmla="*/ 1 w 284"/>
                <a:gd name="T5" fmla="*/ 11 h 366"/>
                <a:gd name="T6" fmla="*/ 1 w 284"/>
                <a:gd name="T7" fmla="*/ 18 h 366"/>
                <a:gd name="T8" fmla="*/ 2 w 284"/>
                <a:gd name="T9" fmla="*/ 6 h 366"/>
                <a:gd name="T10" fmla="*/ 1 w 284"/>
                <a:gd name="T11" fmla="*/ 0 h 366"/>
                <a:gd name="T12" fmla="*/ 1 w 284"/>
                <a:gd name="T13" fmla="*/ 8 h 366"/>
                <a:gd name="T14" fmla="*/ 0 w 284"/>
                <a:gd name="T15" fmla="*/ 7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4"/>
                <a:gd name="T25" fmla="*/ 0 h 366"/>
                <a:gd name="T26" fmla="*/ 284 w 284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4" h="366">
                  <a:moveTo>
                    <a:pt x="0" y="114"/>
                  </a:moveTo>
                  <a:lnTo>
                    <a:pt x="0" y="366"/>
                  </a:lnTo>
                  <a:lnTo>
                    <a:pt x="184" y="172"/>
                  </a:lnTo>
                  <a:lnTo>
                    <a:pt x="184" y="290"/>
                  </a:lnTo>
                  <a:lnTo>
                    <a:pt x="284" y="96"/>
                  </a:lnTo>
                  <a:lnTo>
                    <a:pt x="170" y="0"/>
                  </a:lnTo>
                  <a:lnTo>
                    <a:pt x="172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pic>
          <p:nvPicPr>
            <p:cNvPr id="6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" y="2353"/>
              <a:ext cx="431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Line 10"/>
            <p:cNvSpPr>
              <a:spLocks noChangeShapeType="1"/>
            </p:cNvSpPr>
            <p:nvPr/>
          </p:nvSpPr>
          <p:spPr bwMode="auto">
            <a:xfrm flipV="1">
              <a:off x="610" y="2313"/>
              <a:ext cx="0" cy="37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611" y="2698"/>
              <a:ext cx="3" cy="3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652" y="2384"/>
              <a:ext cx="255" cy="269"/>
            </a:xfrm>
            <a:custGeom>
              <a:avLst/>
              <a:gdLst>
                <a:gd name="T0" fmla="*/ 2 w 394"/>
                <a:gd name="T1" fmla="*/ 0 h 338"/>
                <a:gd name="T2" fmla="*/ 2 w 394"/>
                <a:gd name="T3" fmla="*/ 8 h 338"/>
                <a:gd name="T4" fmla="*/ 2 w 394"/>
                <a:gd name="T5" fmla="*/ 15 h 338"/>
                <a:gd name="T6" fmla="*/ 2 w 394"/>
                <a:gd name="T7" fmla="*/ 20 h 338"/>
                <a:gd name="T8" fmla="*/ 0 w 394"/>
                <a:gd name="T9" fmla="*/ 21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338"/>
                <a:gd name="T17" fmla="*/ 394 w 394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338">
                  <a:moveTo>
                    <a:pt x="356" y="0"/>
                  </a:moveTo>
                  <a:cubicBezTo>
                    <a:pt x="353" y="39"/>
                    <a:pt x="350" y="79"/>
                    <a:pt x="347" y="118"/>
                  </a:cubicBezTo>
                  <a:cubicBezTo>
                    <a:pt x="344" y="157"/>
                    <a:pt x="339" y="205"/>
                    <a:pt x="338" y="237"/>
                  </a:cubicBezTo>
                  <a:cubicBezTo>
                    <a:pt x="337" y="269"/>
                    <a:pt x="394" y="293"/>
                    <a:pt x="338" y="310"/>
                  </a:cubicBezTo>
                  <a:cubicBezTo>
                    <a:pt x="282" y="327"/>
                    <a:pt x="141" y="332"/>
                    <a:pt x="0" y="33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46" y="2069"/>
              <a:ext cx="62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Oscillation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verticale</a:t>
              </a:r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803" y="2740"/>
              <a:ext cx="41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Corde</a:t>
              </a:r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 flipV="1">
              <a:off x="877" y="2639"/>
              <a:ext cx="77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1883" y="841"/>
              <a:ext cx="70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Direction de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propagation</a:t>
              </a:r>
            </a:p>
          </p:txBody>
        </p:sp>
        <p:sp>
          <p:nvSpPr>
            <p:cNvPr id="74" name="Line 18"/>
            <p:cNvSpPr>
              <a:spLocks noChangeShapeType="1"/>
            </p:cNvSpPr>
            <p:nvPr/>
          </p:nvSpPr>
          <p:spPr bwMode="auto">
            <a:xfrm flipV="1">
              <a:off x="3337" y="1287"/>
              <a:ext cx="0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5" name="Line 19"/>
            <p:cNvSpPr>
              <a:spLocks noChangeShapeType="1"/>
            </p:cNvSpPr>
            <p:nvPr/>
          </p:nvSpPr>
          <p:spPr bwMode="auto">
            <a:xfrm>
              <a:off x="3337" y="1970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3382" y="1117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3857" y="1974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 flipV="1">
              <a:off x="1114" y="1549"/>
              <a:ext cx="0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V="1">
              <a:off x="1114" y="1868"/>
              <a:ext cx="325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0" name="Line 24"/>
            <p:cNvSpPr>
              <a:spLocks noChangeShapeType="1"/>
            </p:cNvSpPr>
            <p:nvPr/>
          </p:nvSpPr>
          <p:spPr bwMode="auto">
            <a:xfrm>
              <a:off x="1114" y="206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1" name="Text Box 25"/>
            <p:cNvSpPr txBox="1">
              <a:spLocks noChangeArrowheads="1"/>
            </p:cNvSpPr>
            <p:nvPr/>
          </p:nvSpPr>
          <p:spPr bwMode="auto">
            <a:xfrm>
              <a:off x="1029" y="1371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1431" y="2047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83" name="Text Box 27"/>
            <p:cNvSpPr txBox="1">
              <a:spLocks noChangeArrowheads="1"/>
            </p:cNvSpPr>
            <p:nvPr/>
          </p:nvSpPr>
          <p:spPr bwMode="auto">
            <a:xfrm>
              <a:off x="1431" y="1647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z</a:t>
              </a:r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flipV="1">
              <a:off x="3343" y="1461"/>
              <a:ext cx="0" cy="502"/>
            </a:xfrm>
            <a:prstGeom prst="line">
              <a:avLst/>
            </a:prstGeom>
            <a:noFill/>
            <a:ln w="57150">
              <a:solidFill>
                <a:srgbClr val="FA06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>
              <a:off x="3344" y="1963"/>
              <a:ext cx="0" cy="501"/>
            </a:xfrm>
            <a:prstGeom prst="line">
              <a:avLst/>
            </a:prstGeom>
            <a:noFill/>
            <a:ln w="57150">
              <a:solidFill>
                <a:srgbClr val="FA06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2701" y="2521"/>
              <a:ext cx="1425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 vue par un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observateur qui la regarde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arriver vers lui.</a:t>
              </a:r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4409" y="1481"/>
              <a:ext cx="1160" cy="1184"/>
            </a:xfrm>
            <a:custGeom>
              <a:avLst/>
              <a:gdLst>
                <a:gd name="T0" fmla="*/ 0 w 1792"/>
                <a:gd name="T1" fmla="*/ 94 h 1491"/>
                <a:gd name="T2" fmla="*/ 1 w 1792"/>
                <a:gd name="T3" fmla="*/ 38 h 1491"/>
                <a:gd name="T4" fmla="*/ 3 w 1792"/>
                <a:gd name="T5" fmla="*/ 78 h 1491"/>
                <a:gd name="T6" fmla="*/ 4 w 1792"/>
                <a:gd name="T7" fmla="*/ 25 h 1491"/>
                <a:gd name="T8" fmla="*/ 6 w 1792"/>
                <a:gd name="T9" fmla="*/ 53 h 1491"/>
                <a:gd name="T10" fmla="*/ 6 w 1792"/>
                <a:gd name="T11" fmla="*/ 13 h 1491"/>
                <a:gd name="T12" fmla="*/ 8 w 1792"/>
                <a:gd name="T13" fmla="*/ 35 h 1491"/>
                <a:gd name="T14" fmla="*/ 9 w 1792"/>
                <a:gd name="T15" fmla="*/ 3 h 1491"/>
                <a:gd name="T16" fmla="*/ 10 w 1792"/>
                <a:gd name="T17" fmla="*/ 14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1491"/>
                <a:gd name="T29" fmla="*/ 1792 w 1792"/>
                <a:gd name="T30" fmla="*/ 1491 h 14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1491">
                  <a:moveTo>
                    <a:pt x="0" y="1491"/>
                  </a:moveTo>
                  <a:cubicBezTo>
                    <a:pt x="60" y="1065"/>
                    <a:pt x="120" y="639"/>
                    <a:pt x="210" y="595"/>
                  </a:cubicBezTo>
                  <a:cubicBezTo>
                    <a:pt x="300" y="551"/>
                    <a:pt x="455" y="1259"/>
                    <a:pt x="540" y="1226"/>
                  </a:cubicBezTo>
                  <a:cubicBezTo>
                    <a:pt x="625" y="1193"/>
                    <a:pt x="634" y="456"/>
                    <a:pt x="722" y="394"/>
                  </a:cubicBezTo>
                  <a:cubicBezTo>
                    <a:pt x="810" y="332"/>
                    <a:pt x="988" y="881"/>
                    <a:pt x="1070" y="851"/>
                  </a:cubicBezTo>
                  <a:cubicBezTo>
                    <a:pt x="1152" y="821"/>
                    <a:pt x="1141" y="258"/>
                    <a:pt x="1216" y="211"/>
                  </a:cubicBezTo>
                  <a:cubicBezTo>
                    <a:pt x="1291" y="164"/>
                    <a:pt x="1452" y="594"/>
                    <a:pt x="1518" y="568"/>
                  </a:cubicBezTo>
                  <a:cubicBezTo>
                    <a:pt x="1584" y="542"/>
                    <a:pt x="1563" y="112"/>
                    <a:pt x="1609" y="56"/>
                  </a:cubicBezTo>
                  <a:cubicBezTo>
                    <a:pt x="1655" y="0"/>
                    <a:pt x="1723" y="115"/>
                    <a:pt x="1792" y="23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 flipV="1">
              <a:off x="4364" y="1553"/>
              <a:ext cx="1362" cy="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V="1">
              <a:off x="4486" y="2164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 flipV="1">
              <a:off x="4548" y="1968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 flipV="1">
              <a:off x="4622" y="2126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2" name="Line 37"/>
            <p:cNvSpPr>
              <a:spLocks noChangeShapeType="1"/>
            </p:cNvSpPr>
            <p:nvPr/>
          </p:nvSpPr>
          <p:spPr bwMode="auto">
            <a:xfrm>
              <a:off x="4692" y="2198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3" name="Line 38"/>
            <p:cNvSpPr>
              <a:spLocks noChangeShapeType="1"/>
            </p:cNvSpPr>
            <p:nvPr/>
          </p:nvSpPr>
          <p:spPr bwMode="auto">
            <a:xfrm>
              <a:off x="4736" y="2176"/>
              <a:ext cx="0" cy="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4" name="Line 39"/>
            <p:cNvSpPr>
              <a:spLocks noChangeShapeType="1"/>
            </p:cNvSpPr>
            <p:nvPr/>
          </p:nvSpPr>
          <p:spPr bwMode="auto">
            <a:xfrm>
              <a:off x="4786" y="2148"/>
              <a:ext cx="0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5" name="Line 40"/>
            <p:cNvSpPr>
              <a:spLocks noChangeShapeType="1"/>
            </p:cNvSpPr>
            <p:nvPr/>
          </p:nvSpPr>
          <p:spPr bwMode="auto">
            <a:xfrm flipV="1">
              <a:off x="4854" y="191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6" name="Line 41"/>
            <p:cNvSpPr>
              <a:spLocks noChangeShapeType="1"/>
            </p:cNvSpPr>
            <p:nvPr/>
          </p:nvSpPr>
          <p:spPr bwMode="auto">
            <a:xfrm flipV="1">
              <a:off x="4896" y="1806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7" name="Line 42"/>
            <p:cNvSpPr>
              <a:spLocks noChangeShapeType="1"/>
            </p:cNvSpPr>
            <p:nvPr/>
          </p:nvSpPr>
          <p:spPr bwMode="auto">
            <a:xfrm flipV="1">
              <a:off x="4954" y="1906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8" name="Line 43"/>
            <p:cNvSpPr>
              <a:spLocks noChangeShapeType="1"/>
            </p:cNvSpPr>
            <p:nvPr/>
          </p:nvSpPr>
          <p:spPr bwMode="auto">
            <a:xfrm>
              <a:off x="5042" y="1980"/>
              <a:ext cx="0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>
              <a:off x="5094" y="1954"/>
              <a:ext cx="0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0" name="Line 45"/>
            <p:cNvSpPr>
              <a:spLocks noChangeShapeType="1"/>
            </p:cNvSpPr>
            <p:nvPr/>
          </p:nvSpPr>
          <p:spPr bwMode="auto">
            <a:xfrm flipV="1">
              <a:off x="5188" y="1708"/>
              <a:ext cx="0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1" name="Line 46"/>
            <p:cNvSpPr>
              <a:spLocks noChangeShapeType="1"/>
            </p:cNvSpPr>
            <p:nvPr/>
          </p:nvSpPr>
          <p:spPr bwMode="auto">
            <a:xfrm flipV="1">
              <a:off x="5252" y="1730"/>
              <a:ext cx="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2" name="Line 47"/>
            <p:cNvSpPr>
              <a:spLocks noChangeShapeType="1"/>
            </p:cNvSpPr>
            <p:nvPr/>
          </p:nvSpPr>
          <p:spPr bwMode="auto">
            <a:xfrm>
              <a:off x="5352" y="1794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>
              <a:off x="5392" y="176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4" name="Line 49"/>
            <p:cNvSpPr>
              <a:spLocks noChangeShapeType="1"/>
            </p:cNvSpPr>
            <p:nvPr/>
          </p:nvSpPr>
          <p:spPr bwMode="auto">
            <a:xfrm flipV="1">
              <a:off x="5484" y="1526"/>
              <a:ext cx="0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5" name="Text Box 50"/>
            <p:cNvSpPr txBox="1">
              <a:spLocks noChangeArrowheads="1"/>
            </p:cNvSpPr>
            <p:nvPr/>
          </p:nvSpPr>
          <p:spPr bwMode="auto">
            <a:xfrm>
              <a:off x="4460" y="1655"/>
              <a:ext cx="19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</a:t>
              </a:r>
            </a:p>
          </p:txBody>
        </p:sp>
        <p:sp>
          <p:nvSpPr>
            <p:cNvPr id="106" name="Line 51"/>
            <p:cNvSpPr>
              <a:spLocks noChangeShapeType="1"/>
            </p:cNvSpPr>
            <p:nvPr/>
          </p:nvSpPr>
          <p:spPr bwMode="auto">
            <a:xfrm flipV="1">
              <a:off x="4358" y="1592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7" name="Text Box 52"/>
            <p:cNvSpPr txBox="1">
              <a:spLocks noChangeArrowheads="1"/>
            </p:cNvSpPr>
            <p:nvPr/>
          </p:nvSpPr>
          <p:spPr bwMode="auto">
            <a:xfrm>
              <a:off x="4268" y="1335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auto">
            <a:xfrm>
              <a:off x="5572" y="1591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z</a:t>
              </a:r>
            </a:p>
          </p:txBody>
        </p:sp>
        <p:sp>
          <p:nvSpPr>
            <p:cNvPr id="109" name="Rectangle 56"/>
            <p:cNvSpPr>
              <a:spLocks noChangeArrowheads="1"/>
            </p:cNvSpPr>
            <p:nvPr/>
          </p:nvSpPr>
          <p:spPr bwMode="auto">
            <a:xfrm>
              <a:off x="4200" y="752"/>
              <a:ext cx="1552" cy="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0" name="Text Box 58"/>
            <p:cNvSpPr txBox="1">
              <a:spLocks noChangeArrowheads="1"/>
            </p:cNvSpPr>
            <p:nvPr/>
          </p:nvSpPr>
          <p:spPr bwMode="auto">
            <a:xfrm>
              <a:off x="102" y="791"/>
              <a:ext cx="1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111" name="Text Box 59"/>
            <p:cNvSpPr txBox="1">
              <a:spLocks noChangeArrowheads="1"/>
            </p:cNvSpPr>
            <p:nvPr/>
          </p:nvSpPr>
          <p:spPr bwMode="auto">
            <a:xfrm>
              <a:off x="2718" y="807"/>
              <a:ext cx="1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b</a:t>
              </a:r>
            </a:p>
          </p:txBody>
        </p:sp>
        <p:sp>
          <p:nvSpPr>
            <p:cNvPr id="112" name="Rectangle 60"/>
            <p:cNvSpPr>
              <a:spLocks noChangeArrowheads="1"/>
            </p:cNvSpPr>
            <p:nvPr/>
          </p:nvSpPr>
          <p:spPr bwMode="auto">
            <a:xfrm>
              <a:off x="2680" y="752"/>
              <a:ext cx="1464" cy="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3" name="Text Box 61"/>
            <p:cNvSpPr txBox="1">
              <a:spLocks noChangeArrowheads="1"/>
            </p:cNvSpPr>
            <p:nvPr/>
          </p:nvSpPr>
          <p:spPr bwMode="auto">
            <a:xfrm>
              <a:off x="4294" y="815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</a:t>
              </a:r>
            </a:p>
          </p:txBody>
        </p:sp>
        <p:sp>
          <p:nvSpPr>
            <p:cNvPr id="114" name="AutoShape 65"/>
            <p:cNvSpPr>
              <a:spLocks noChangeArrowheads="1"/>
            </p:cNvSpPr>
            <p:nvPr/>
          </p:nvSpPr>
          <p:spPr bwMode="auto">
            <a:xfrm>
              <a:off x="2544" y="1912"/>
              <a:ext cx="200" cy="120"/>
            </a:xfrm>
            <a:prstGeom prst="leftRightArrow">
              <a:avLst>
                <a:gd name="adj1" fmla="val 50000"/>
                <a:gd name="adj2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5" name="AutoShape 66"/>
            <p:cNvSpPr>
              <a:spLocks noChangeArrowheads="1"/>
            </p:cNvSpPr>
            <p:nvPr/>
          </p:nvSpPr>
          <p:spPr bwMode="auto">
            <a:xfrm>
              <a:off x="4072" y="1912"/>
              <a:ext cx="200" cy="120"/>
            </a:xfrm>
            <a:prstGeom prst="leftRightArrow">
              <a:avLst>
                <a:gd name="adj1" fmla="val 50000"/>
                <a:gd name="adj2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116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0" y="920234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Notion de polarisation</a:t>
            </a: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grpSp>
        <p:nvGrpSpPr>
          <p:cNvPr id="66" name="Groupe 4"/>
          <p:cNvGrpSpPr>
            <a:grpSpLocks/>
          </p:cNvGrpSpPr>
          <p:nvPr/>
        </p:nvGrpSpPr>
        <p:grpSpPr bwMode="auto">
          <a:xfrm>
            <a:off x="650875" y="2009775"/>
            <a:ext cx="2936836" cy="2419350"/>
            <a:chOff x="2824163" y="409575"/>
            <a:chExt cx="2936468" cy="2419350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24163" y="695325"/>
              <a:ext cx="265747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ZoneTexte 2"/>
            <p:cNvSpPr txBox="1">
              <a:spLocks noChangeArrowheads="1"/>
            </p:cNvSpPr>
            <p:nvPr/>
          </p:nvSpPr>
          <p:spPr bwMode="auto">
            <a:xfrm>
              <a:off x="4838700" y="409575"/>
              <a:ext cx="921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Verticale</a:t>
              </a:r>
            </a:p>
          </p:txBody>
        </p:sp>
        <p:sp>
          <p:nvSpPr>
            <p:cNvPr id="69" name="ZoneTexte 3"/>
            <p:cNvSpPr txBox="1">
              <a:spLocks noChangeArrowheads="1"/>
            </p:cNvSpPr>
            <p:nvPr/>
          </p:nvSpPr>
          <p:spPr bwMode="auto">
            <a:xfrm>
              <a:off x="3314701" y="409575"/>
              <a:ext cx="1143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Horizontale</a:t>
              </a:r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2289175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ZoneTexte 70"/>
          <p:cNvSpPr txBox="1"/>
          <p:nvPr/>
        </p:nvSpPr>
        <p:spPr>
          <a:xfrm>
            <a:off x="927100" y="15621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Polarisation rectiligne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078099" y="15748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Polarisation circulaire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46100" y="5575300"/>
            <a:ext cx="49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Arial Narrow" pitchFamily="34" charset="0"/>
              </a:rPr>
              <a:t>Remarque : la polarisation lumière du soleil est aléatoire!</a:t>
            </a:r>
            <a:endParaRPr lang="fr-FR" i="1" dirty="0">
              <a:latin typeface="Arial Narrow" pitchFamily="34" charset="0"/>
            </a:endParaRPr>
          </a:p>
        </p:txBody>
      </p:sp>
      <p:sp>
        <p:nvSpPr>
          <p:cNvPr id="7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3606800" y="4572000"/>
            <a:ext cx="1930400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20234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Intensité d’une onde lumineuse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8800" y="2108200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D’une manière générale 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6900" y="3987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En pratique 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963863"/>
            <a:ext cx="31702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86" y="4604508"/>
            <a:ext cx="16843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27</a:t>
            </a:fld>
            <a:endParaRPr lang="fr-FR"/>
          </a:p>
        </p:txBody>
      </p: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1155067" y="1189667"/>
            <a:ext cx="6249987" cy="3234517"/>
            <a:chOff x="952" y="654"/>
            <a:chExt cx="4795" cy="2595"/>
          </a:xfrm>
        </p:grpSpPr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1406" y="1603"/>
              <a:ext cx="227" cy="2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V="1">
              <a:off x="1521" y="1719"/>
              <a:ext cx="27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1491"/>
              <a:ext cx="453" cy="4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180" y="1379"/>
              <a:ext cx="680" cy="6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1066" y="1265"/>
              <a:ext cx="907" cy="9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952" y="1151"/>
              <a:ext cx="1134" cy="11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2556" y="1263"/>
              <a:ext cx="96" cy="912"/>
            </a:xfrm>
            <a:custGeom>
              <a:avLst/>
              <a:gdLst>
                <a:gd name="T0" fmla="*/ 0 w 96"/>
                <a:gd name="T1" fmla="*/ 0 h 912"/>
                <a:gd name="T2" fmla="*/ 96 w 96"/>
                <a:gd name="T3" fmla="*/ 456 h 912"/>
                <a:gd name="T4" fmla="*/ 0 w 96"/>
                <a:gd name="T5" fmla="*/ 912 h 912"/>
                <a:gd name="T6" fmla="*/ 0 60000 65536"/>
                <a:gd name="T7" fmla="*/ 0 60000 65536"/>
                <a:gd name="T8" fmla="*/ 0 60000 65536"/>
                <a:gd name="T9" fmla="*/ 0 w 96"/>
                <a:gd name="T10" fmla="*/ 0 h 912"/>
                <a:gd name="T11" fmla="*/ 96 w 96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12">
                  <a:moveTo>
                    <a:pt x="0" y="0"/>
                  </a:moveTo>
                  <a:cubicBezTo>
                    <a:pt x="48" y="152"/>
                    <a:pt x="96" y="304"/>
                    <a:pt x="96" y="456"/>
                  </a:cubicBezTo>
                  <a:cubicBezTo>
                    <a:pt x="96" y="608"/>
                    <a:pt x="48" y="760"/>
                    <a:pt x="0" y="91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600" y="804"/>
              <a:ext cx="192" cy="1824"/>
            </a:xfrm>
            <a:custGeom>
              <a:avLst/>
              <a:gdLst>
                <a:gd name="T0" fmla="*/ 0 w 192"/>
                <a:gd name="T1" fmla="*/ 0 h 1824"/>
                <a:gd name="T2" fmla="*/ 192 w 192"/>
                <a:gd name="T3" fmla="*/ 912 h 1824"/>
                <a:gd name="T4" fmla="*/ 0 w 192"/>
                <a:gd name="T5" fmla="*/ 1824 h 1824"/>
                <a:gd name="T6" fmla="*/ 0 60000 65536"/>
                <a:gd name="T7" fmla="*/ 0 60000 65536"/>
                <a:gd name="T8" fmla="*/ 0 60000 65536"/>
                <a:gd name="T9" fmla="*/ 0 w 192"/>
                <a:gd name="T10" fmla="*/ 0 h 1824"/>
                <a:gd name="T11" fmla="*/ 192 w 192"/>
                <a:gd name="T12" fmla="*/ 1824 h 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824">
                  <a:moveTo>
                    <a:pt x="0" y="0"/>
                  </a:moveTo>
                  <a:cubicBezTo>
                    <a:pt x="96" y="304"/>
                    <a:pt x="192" y="608"/>
                    <a:pt x="192" y="912"/>
                  </a:cubicBezTo>
                  <a:cubicBezTo>
                    <a:pt x="192" y="1216"/>
                    <a:pt x="96" y="1520"/>
                    <a:pt x="0" y="18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5076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5212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5348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5484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3072" y="1032"/>
              <a:ext cx="151" cy="1368"/>
            </a:xfrm>
            <a:custGeom>
              <a:avLst/>
              <a:gdLst>
                <a:gd name="T0" fmla="*/ 0 w 151"/>
                <a:gd name="T1" fmla="*/ 0 h 1368"/>
                <a:gd name="T2" fmla="*/ 150 w 151"/>
                <a:gd name="T3" fmla="*/ 684 h 1368"/>
                <a:gd name="T4" fmla="*/ 6 w 151"/>
                <a:gd name="T5" fmla="*/ 1368 h 1368"/>
                <a:gd name="T6" fmla="*/ 0 60000 65536"/>
                <a:gd name="T7" fmla="*/ 0 60000 65536"/>
                <a:gd name="T8" fmla="*/ 0 60000 65536"/>
                <a:gd name="T9" fmla="*/ 0 w 151"/>
                <a:gd name="T10" fmla="*/ 0 h 1368"/>
                <a:gd name="T11" fmla="*/ 151 w 151"/>
                <a:gd name="T12" fmla="*/ 1368 h 13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368">
                  <a:moveTo>
                    <a:pt x="0" y="0"/>
                  </a:moveTo>
                  <a:cubicBezTo>
                    <a:pt x="74" y="228"/>
                    <a:pt x="149" y="456"/>
                    <a:pt x="150" y="684"/>
                  </a:cubicBezTo>
                  <a:cubicBezTo>
                    <a:pt x="151" y="912"/>
                    <a:pt x="78" y="1140"/>
                    <a:pt x="6" y="13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488" y="168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4309" y="1717"/>
              <a:ext cx="1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 flipH="1">
              <a:off x="4242" y="1632"/>
              <a:ext cx="3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4288" y="1636"/>
              <a:ext cx="3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5564" y="1703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L</a:t>
              </a:r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1598" y="2407"/>
              <a:ext cx="4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Source</a:t>
              </a: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 flipH="1" flipV="1">
              <a:off x="1536" y="1770"/>
              <a:ext cx="222" cy="6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0" name="AutoShape 39"/>
            <p:cNvSpPr>
              <a:spLocks/>
            </p:cNvSpPr>
            <p:nvPr/>
          </p:nvSpPr>
          <p:spPr bwMode="auto">
            <a:xfrm rot="-5400000">
              <a:off x="2562" y="1764"/>
              <a:ext cx="128" cy="2358"/>
            </a:xfrm>
            <a:prstGeom prst="leftBrace">
              <a:avLst>
                <a:gd name="adj1" fmla="val 1535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1" name="AutoShape 40"/>
            <p:cNvSpPr>
              <a:spLocks/>
            </p:cNvSpPr>
            <p:nvPr/>
          </p:nvSpPr>
          <p:spPr bwMode="auto">
            <a:xfrm rot="-5400000">
              <a:off x="5200" y="2578"/>
              <a:ext cx="122" cy="744"/>
            </a:xfrm>
            <a:prstGeom prst="leftBrace">
              <a:avLst>
                <a:gd name="adj1" fmla="val 5082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2108" y="3055"/>
              <a:ext cx="86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Ondes sphériques</a:t>
              </a:r>
            </a:p>
          </p:txBody>
        </p:sp>
        <p:sp>
          <p:nvSpPr>
            <p:cNvPr id="53" name="Text Box 42"/>
            <p:cNvSpPr txBox="1">
              <a:spLocks noChangeArrowheads="1"/>
            </p:cNvSpPr>
            <p:nvPr/>
          </p:nvSpPr>
          <p:spPr bwMode="auto">
            <a:xfrm>
              <a:off x="4860" y="3053"/>
              <a:ext cx="6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Ondes planes</a:t>
              </a:r>
            </a:p>
          </p:txBody>
        </p:sp>
      </p:grpSp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0" y="920234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Onde sphérique</a:t>
            </a: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58" name="Flèche à angle droit 57"/>
          <p:cNvSpPr/>
          <p:nvPr/>
        </p:nvSpPr>
        <p:spPr>
          <a:xfrm rot="5400000">
            <a:off x="1714500" y="4670343"/>
            <a:ext cx="546100" cy="5715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80415" y="5170908"/>
            <a:ext cx="8737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 panose="05000000000000000000" pitchFamily="2" charset="2"/>
              </a:rPr>
              <a:t></a:t>
            </a:r>
            <a:r>
              <a:rPr lang="fr-FR" sz="1400" dirty="0" smtClean="0"/>
              <a:t>Dimension de A</a:t>
            </a:r>
            <a:r>
              <a:rPr lang="fr-FR" sz="1400" baseline="-25000" dirty="0" smtClean="0"/>
              <a:t>0</a:t>
            </a:r>
            <a:r>
              <a:rPr lang="fr-FR" sz="1400" dirty="0" smtClean="0"/>
              <a:t> : Volt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</a:t>
            </a:r>
            <a:r>
              <a:rPr lang="fr-FR" sz="1400" dirty="0" smtClean="0"/>
              <a:t>Energie finie 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La puissance </a:t>
            </a:r>
            <a:r>
              <a:rPr lang="fr-FR" sz="1400" dirty="0">
                <a:sym typeface="Wingdings" panose="05000000000000000000" pitchFamily="2" charset="2"/>
              </a:rPr>
              <a:t>électromagnétique traversant une surface S est donnée par le flux du vecteur de </a:t>
            </a:r>
            <a:r>
              <a:rPr lang="fr-FR" sz="1400" dirty="0" err="1">
                <a:sym typeface="Wingdings" panose="05000000000000000000" pitchFamily="2" charset="2"/>
              </a:rPr>
              <a:t>Poynting</a:t>
            </a:r>
            <a:endParaRPr lang="fr-FR" sz="1400" dirty="0"/>
          </a:p>
          <a:p>
            <a:r>
              <a:rPr lang="fr-FR" sz="1400" dirty="0" smtClean="0">
                <a:sym typeface="Wingdings" panose="05000000000000000000" pitchFamily="2" charset="2"/>
              </a:rPr>
              <a:t>	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Si r0, la surface d’intégration tend vers 0 et l’énergie reste finie!</a:t>
            </a:r>
          </a:p>
        </p:txBody>
      </p:sp>
      <p:pic>
        <p:nvPicPr>
          <p:cNvPr id="34307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95" y="5842045"/>
            <a:ext cx="2226907" cy="3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37" y="4776504"/>
            <a:ext cx="35972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86608" y="2928731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questions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5019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: Site pédagogique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021" y="1458857"/>
            <a:ext cx="89283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dresse :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fr-FR" dirty="0">
                <a:solidFill>
                  <a:srgbClr val="44656F"/>
                </a:solidFill>
                <a:latin typeface="arial" panose="020B0604020202020204" pitchFamily="34" charset="0"/>
                <a:hlinkClick r:id="rId2"/>
              </a:rPr>
              <a:t>https://ecampus.paris-saclay.fr/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En cas d'oubli elle est dans les liens utiles sur Eole.</a:t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Pour ceux qui ne sont jamais allés sur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ecampus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vous devez d'abord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commencer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par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activer votre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compte en allant à cette adresse: </a:t>
            </a:r>
            <a:r>
              <a:rPr lang="fr-FR" dirty="0">
                <a:solidFill>
                  <a:srgbClr val="44656F"/>
                </a:solidFill>
                <a:latin typeface="arial" panose="020B0604020202020204" pitchFamily="34" charset="0"/>
                <a:hlinkClick r:id="rId3"/>
              </a:rPr>
              <a:t>https://</a:t>
            </a:r>
            <a:r>
              <a:rPr lang="fr-FR" dirty="0" smtClean="0">
                <a:solidFill>
                  <a:srgbClr val="44656F"/>
                </a:solidFill>
                <a:latin typeface="arial" panose="020B0604020202020204" pitchFamily="34" charset="0"/>
                <a:hlinkClick r:id="rId3"/>
              </a:rPr>
              <a:t>identiteutilisateur.fr/</a:t>
            </a:r>
            <a:endParaRPr lang="fr-F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puis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attendre le lendemain avant de se connecter sur </a:t>
            </a:r>
            <a:r>
              <a:rPr lang="fr-FR" dirty="0">
                <a:solidFill>
                  <a:srgbClr val="44656F"/>
                </a:solidFill>
                <a:latin typeface="arial" panose="020B0604020202020204" pitchFamily="34" charset="0"/>
                <a:hlinkClick r:id="rId2"/>
              </a:rPr>
              <a:t>https://ecampus.paris-saclay.fr/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(La procédure est expliquée sur la page de connexion d'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ecampus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.)</a:t>
            </a:r>
            <a:b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Sur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ecampus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aller sur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la page "Mes cours" où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vous voyez tous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les cours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où vous êtes inscrits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4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988841"/>
            <a:ext cx="8537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1. 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Principes Fondamentaux d’optique géométrique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latin typeface="Arial Narrow" pitchFamily="34" charset="0"/>
              </a:rPr>
              <a:t>ptique géo, réflexion, réfraction …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2. Expression d’une vibration monochromatique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 Narrow" pitchFamily="34" charset="0"/>
              </a:rPr>
              <a:t>Intensité, polarisation, classification des radiations, ondes sphériques, etc.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3. Croisement de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Symbol" panose="05050102010706020507" pitchFamily="18" charset="2"/>
              </a:rPr>
              <a:t>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 ondes : les interférences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 Expression 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des interférences, conditions d’obtention, longueur de cohérence</a:t>
            </a:r>
            <a:endParaRPr lang="fr-FR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4.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 Ondes  : la diffraction</a:t>
            </a:r>
          </a:p>
          <a:p>
            <a:pPr marL="342900" indent="-342900">
              <a:lnSpc>
                <a:spcPct val="150000"/>
              </a:lnSpc>
            </a:pPr>
            <a:r>
              <a:rPr lang="fr-FR" sz="32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 Schéma de 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principe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5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Expression d’une onde quasi-monochromatique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I</a:t>
            </a:r>
            <a:r>
              <a:rPr lang="fr-FR" dirty="0" smtClean="0">
                <a:latin typeface="Arial Narrow" pitchFamily="34" charset="0"/>
              </a:rPr>
              <a:t>ntroduction à la Transformée de Fourier…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47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96749"/>
            <a:ext cx="8229600" cy="7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Que se passe-t-il si on superpose ces ondes?</a:t>
            </a:r>
            <a:endParaRPr lang="fr-FR" altLang="fr-FR" sz="2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7667" y="3369843"/>
            <a:ext cx="8911746" cy="2962275"/>
            <a:chOff x="394758" y="3497439"/>
            <a:chExt cx="8911746" cy="296227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8192079" y="5021439"/>
              <a:ext cx="1114425" cy="771525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8192079" y="3830814"/>
              <a:ext cx="1114425" cy="771525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724958" y="4488039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861608" y="3992739"/>
              <a:ext cx="990600" cy="742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858433" y="4722989"/>
              <a:ext cx="971550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883833" y="6205714"/>
              <a:ext cx="803275" cy="25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/>
                <a:t>Séparation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833158" y="4002264"/>
              <a:ext cx="1104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833158" y="5431014"/>
              <a:ext cx="1104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882371" y="6205714"/>
              <a:ext cx="873125" cy="25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/>
                <a:t>Propagation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863446" y="6205714"/>
              <a:ext cx="1065212" cy="25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/>
                <a:t>Recombinaison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3909483" y="3992739"/>
              <a:ext cx="990600" cy="742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3906308" y="4722989"/>
              <a:ext cx="971550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169708" y="3943527"/>
              <a:ext cx="382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z</a:t>
              </a:r>
              <a:r>
                <a:rPr lang="fr-FR" baseline="-25000"/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185583" y="4997627"/>
              <a:ext cx="382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z</a:t>
              </a:r>
              <a:r>
                <a:rPr lang="fr-FR" baseline="-25000"/>
                <a:t>2</a:t>
              </a:r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auto">
            <a:xfrm>
              <a:off x="2782358" y="3497439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ChangeAspect="1"/>
            </p:cNvSpPr>
            <p:nvPr/>
          </p:nvSpPr>
          <p:spPr bwMode="auto">
            <a:xfrm>
              <a:off x="2829983" y="5535789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auto">
            <a:xfrm>
              <a:off x="4820708" y="3945114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 noChangeAspect="1"/>
            </p:cNvSpPr>
            <p:nvPr/>
          </p:nvSpPr>
          <p:spPr bwMode="auto">
            <a:xfrm>
              <a:off x="4801658" y="3964164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1"/>
            <p:cNvSpPr>
              <a:spLocks noChangeAspect="1"/>
            </p:cNvSpPr>
            <p:nvPr/>
          </p:nvSpPr>
          <p:spPr bwMode="auto">
            <a:xfrm>
              <a:off x="4814358" y="5091289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2"/>
            <p:cNvSpPr>
              <a:spLocks noChangeAspect="1"/>
            </p:cNvSpPr>
            <p:nvPr/>
          </p:nvSpPr>
          <p:spPr bwMode="auto">
            <a:xfrm>
              <a:off x="4985808" y="5110339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128808" y="4183239"/>
              <a:ext cx="21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 noChangeAspect="1"/>
            </p:cNvSpPr>
            <p:nvPr/>
          </p:nvSpPr>
          <p:spPr bwMode="auto">
            <a:xfrm>
              <a:off x="6516158" y="3945114"/>
              <a:ext cx="1133475" cy="401638"/>
            </a:xfrm>
            <a:custGeom>
              <a:avLst/>
              <a:gdLst>
                <a:gd name="T0" fmla="*/ 2147483647 w 1971"/>
                <a:gd name="T1" fmla="*/ 2147483647 h 1276"/>
                <a:gd name="T2" fmla="*/ 2147483647 w 1971"/>
                <a:gd name="T3" fmla="*/ 2147483647 h 1276"/>
                <a:gd name="T4" fmla="*/ 2147483647 w 1971"/>
                <a:gd name="T5" fmla="*/ 2147483647 h 1276"/>
                <a:gd name="T6" fmla="*/ 2147483647 w 1971"/>
                <a:gd name="T7" fmla="*/ 2147483647 h 1276"/>
                <a:gd name="T8" fmla="*/ 2147483647 w 1971"/>
                <a:gd name="T9" fmla="*/ 2147483647 h 1276"/>
                <a:gd name="T10" fmla="*/ 2147483647 w 1971"/>
                <a:gd name="T11" fmla="*/ 2147483647 h 1276"/>
                <a:gd name="T12" fmla="*/ 2147483647 w 1971"/>
                <a:gd name="T13" fmla="*/ 2147483647 h 1276"/>
                <a:gd name="T14" fmla="*/ 2147483647 w 1971"/>
                <a:gd name="T15" fmla="*/ 2147483647 h 1276"/>
                <a:gd name="T16" fmla="*/ 2147483647 w 1971"/>
                <a:gd name="T17" fmla="*/ 2147483647 h 1276"/>
                <a:gd name="T18" fmla="*/ 2147483647 w 1971"/>
                <a:gd name="T19" fmla="*/ 2147483647 h 1276"/>
                <a:gd name="T20" fmla="*/ 2147483647 w 1971"/>
                <a:gd name="T21" fmla="*/ 2147483647 h 1276"/>
                <a:gd name="T22" fmla="*/ 2147483647 w 1971"/>
                <a:gd name="T23" fmla="*/ 2147483647 h 1276"/>
                <a:gd name="T24" fmla="*/ 2147483647 w 1971"/>
                <a:gd name="T25" fmla="*/ 2147483647 h 1276"/>
                <a:gd name="T26" fmla="*/ 2147483647 w 1971"/>
                <a:gd name="T27" fmla="*/ 2147483647 h 1276"/>
                <a:gd name="T28" fmla="*/ 2147483647 w 1971"/>
                <a:gd name="T29" fmla="*/ 2147483647 h 1276"/>
                <a:gd name="T30" fmla="*/ 2147483647 w 1971"/>
                <a:gd name="T31" fmla="*/ 0 h 1276"/>
                <a:gd name="T32" fmla="*/ 2147483647 w 1971"/>
                <a:gd name="T33" fmla="*/ 2147483647 h 1276"/>
                <a:gd name="T34" fmla="*/ 2147483647 w 1971"/>
                <a:gd name="T35" fmla="*/ 2147483647 h 1276"/>
                <a:gd name="T36" fmla="*/ 2147483647 w 1971"/>
                <a:gd name="T37" fmla="*/ 2147483647 h 1276"/>
                <a:gd name="T38" fmla="*/ 2147483647 w 1971"/>
                <a:gd name="T39" fmla="*/ 2147483647 h 1276"/>
                <a:gd name="T40" fmla="*/ 2147483647 w 1971"/>
                <a:gd name="T41" fmla="*/ 2147483647 h 1276"/>
                <a:gd name="T42" fmla="*/ 2147483647 w 1971"/>
                <a:gd name="T43" fmla="*/ 2147483647 h 1276"/>
                <a:gd name="T44" fmla="*/ 2147483647 w 1971"/>
                <a:gd name="T45" fmla="*/ 2147483647 h 1276"/>
                <a:gd name="T46" fmla="*/ 2147483647 w 1971"/>
                <a:gd name="T47" fmla="*/ 2147483647 h 1276"/>
                <a:gd name="T48" fmla="*/ 2147483647 w 1971"/>
                <a:gd name="T49" fmla="*/ 2147483647 h 1276"/>
                <a:gd name="T50" fmla="*/ 2147483647 w 1971"/>
                <a:gd name="T51" fmla="*/ 2147483647 h 1276"/>
                <a:gd name="T52" fmla="*/ 2147483647 w 1971"/>
                <a:gd name="T53" fmla="*/ 2147483647 h 1276"/>
                <a:gd name="T54" fmla="*/ 2147483647 w 1971"/>
                <a:gd name="T55" fmla="*/ 2147483647 h 1276"/>
                <a:gd name="T56" fmla="*/ 2147483647 w 1971"/>
                <a:gd name="T57" fmla="*/ 2147483647 h 1276"/>
                <a:gd name="T58" fmla="*/ 2147483647 w 1971"/>
                <a:gd name="T59" fmla="*/ 2147483647 h 1276"/>
                <a:gd name="T60" fmla="*/ 2147483647 w 1971"/>
                <a:gd name="T61" fmla="*/ 2147483647 h 1276"/>
                <a:gd name="T62" fmla="*/ 2147483647 w 1971"/>
                <a:gd name="T63" fmla="*/ 2147483647 h 1276"/>
                <a:gd name="T64" fmla="*/ 2147483647 w 1971"/>
                <a:gd name="T65" fmla="*/ 2147483647 h 1276"/>
                <a:gd name="T66" fmla="*/ 2147483647 w 1971"/>
                <a:gd name="T67" fmla="*/ 2147483647 h 1276"/>
                <a:gd name="T68" fmla="*/ 2147483647 w 1971"/>
                <a:gd name="T69" fmla="*/ 2147483647 h 1276"/>
                <a:gd name="T70" fmla="*/ 2147483647 w 1971"/>
                <a:gd name="T71" fmla="*/ 2147483647 h 1276"/>
                <a:gd name="T72" fmla="*/ 2147483647 w 1971"/>
                <a:gd name="T73" fmla="*/ 2147483647 h 1276"/>
                <a:gd name="T74" fmla="*/ 2147483647 w 1971"/>
                <a:gd name="T75" fmla="*/ 2147483647 h 1276"/>
                <a:gd name="T76" fmla="*/ 2147483647 w 1971"/>
                <a:gd name="T77" fmla="*/ 2147483647 h 1276"/>
                <a:gd name="T78" fmla="*/ 2147483647 w 1971"/>
                <a:gd name="T79" fmla="*/ 2147483647 h 1276"/>
                <a:gd name="T80" fmla="*/ 2147483647 w 1971"/>
                <a:gd name="T81" fmla="*/ 2147483647 h 1276"/>
                <a:gd name="T82" fmla="*/ 2147483647 w 1971"/>
                <a:gd name="T83" fmla="*/ 2147483647 h 1276"/>
                <a:gd name="T84" fmla="*/ 2147483647 w 1971"/>
                <a:gd name="T85" fmla="*/ 2147483647 h 1276"/>
                <a:gd name="T86" fmla="*/ 2147483647 w 1971"/>
                <a:gd name="T87" fmla="*/ 2147483647 h 1276"/>
                <a:gd name="T88" fmla="*/ 2147483647 w 1971"/>
                <a:gd name="T89" fmla="*/ 2147483647 h 1276"/>
                <a:gd name="T90" fmla="*/ 2147483647 w 1971"/>
                <a:gd name="T91" fmla="*/ 2147483647 h 1276"/>
                <a:gd name="T92" fmla="*/ 2147483647 w 1971"/>
                <a:gd name="T93" fmla="*/ 2147483647 h 1276"/>
                <a:gd name="T94" fmla="*/ 2147483647 w 1971"/>
                <a:gd name="T95" fmla="*/ 2147483647 h 1276"/>
                <a:gd name="T96" fmla="*/ 2147483647 w 1971"/>
                <a:gd name="T97" fmla="*/ 2147483647 h 1276"/>
                <a:gd name="T98" fmla="*/ 2147483647 w 1971"/>
                <a:gd name="T99" fmla="*/ 2147483647 h 1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1"/>
                <a:gd name="T151" fmla="*/ 0 h 1276"/>
                <a:gd name="T152" fmla="*/ 1971 w 1971"/>
                <a:gd name="T153" fmla="*/ 1276 h 1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1" h="1276">
                  <a:moveTo>
                    <a:pt x="0" y="0"/>
                  </a:moveTo>
                  <a:lnTo>
                    <a:pt x="10" y="3"/>
                  </a:lnTo>
                  <a:lnTo>
                    <a:pt x="20" y="13"/>
                  </a:lnTo>
                  <a:lnTo>
                    <a:pt x="30" y="28"/>
                  </a:lnTo>
                  <a:lnTo>
                    <a:pt x="40" y="50"/>
                  </a:lnTo>
                  <a:lnTo>
                    <a:pt x="50" y="78"/>
                  </a:lnTo>
                  <a:lnTo>
                    <a:pt x="60" y="112"/>
                  </a:lnTo>
                  <a:lnTo>
                    <a:pt x="69" y="150"/>
                  </a:lnTo>
                  <a:lnTo>
                    <a:pt x="79" y="193"/>
                  </a:lnTo>
                  <a:lnTo>
                    <a:pt x="89" y="242"/>
                  </a:lnTo>
                  <a:lnTo>
                    <a:pt x="99" y="293"/>
                  </a:lnTo>
                  <a:lnTo>
                    <a:pt x="109" y="349"/>
                  </a:lnTo>
                  <a:lnTo>
                    <a:pt x="119" y="406"/>
                  </a:lnTo>
                  <a:lnTo>
                    <a:pt x="129" y="467"/>
                  </a:lnTo>
                  <a:lnTo>
                    <a:pt x="139" y="529"/>
                  </a:lnTo>
                  <a:lnTo>
                    <a:pt x="149" y="593"/>
                  </a:lnTo>
                  <a:lnTo>
                    <a:pt x="159" y="656"/>
                  </a:lnTo>
                  <a:lnTo>
                    <a:pt x="168" y="720"/>
                  </a:lnTo>
                  <a:lnTo>
                    <a:pt x="179" y="783"/>
                  </a:lnTo>
                  <a:lnTo>
                    <a:pt x="189" y="844"/>
                  </a:lnTo>
                  <a:lnTo>
                    <a:pt x="198" y="903"/>
                  </a:lnTo>
                  <a:lnTo>
                    <a:pt x="208" y="960"/>
                  </a:lnTo>
                  <a:lnTo>
                    <a:pt x="218" y="1013"/>
                  </a:lnTo>
                  <a:lnTo>
                    <a:pt x="228" y="1063"/>
                  </a:lnTo>
                  <a:lnTo>
                    <a:pt x="238" y="1108"/>
                  </a:lnTo>
                  <a:lnTo>
                    <a:pt x="248" y="1149"/>
                  </a:lnTo>
                  <a:lnTo>
                    <a:pt x="257" y="1184"/>
                  </a:lnTo>
                  <a:lnTo>
                    <a:pt x="268" y="1214"/>
                  </a:lnTo>
                  <a:lnTo>
                    <a:pt x="278" y="1238"/>
                  </a:lnTo>
                  <a:lnTo>
                    <a:pt x="287" y="1257"/>
                  </a:lnTo>
                  <a:lnTo>
                    <a:pt x="297" y="1269"/>
                  </a:lnTo>
                  <a:lnTo>
                    <a:pt x="307" y="1275"/>
                  </a:lnTo>
                  <a:lnTo>
                    <a:pt x="317" y="1274"/>
                  </a:lnTo>
                  <a:lnTo>
                    <a:pt x="327" y="1268"/>
                  </a:lnTo>
                  <a:lnTo>
                    <a:pt x="337" y="1254"/>
                  </a:lnTo>
                  <a:lnTo>
                    <a:pt x="346" y="1235"/>
                  </a:lnTo>
                  <a:lnTo>
                    <a:pt x="357" y="1210"/>
                  </a:lnTo>
                  <a:lnTo>
                    <a:pt x="367" y="1179"/>
                  </a:lnTo>
                  <a:lnTo>
                    <a:pt x="377" y="1142"/>
                  </a:lnTo>
                  <a:lnTo>
                    <a:pt x="386" y="1101"/>
                  </a:lnTo>
                  <a:lnTo>
                    <a:pt x="396" y="1054"/>
                  </a:lnTo>
                  <a:lnTo>
                    <a:pt x="406" y="1004"/>
                  </a:lnTo>
                  <a:lnTo>
                    <a:pt x="416" y="950"/>
                  </a:lnTo>
                  <a:lnTo>
                    <a:pt x="426" y="893"/>
                  </a:lnTo>
                  <a:lnTo>
                    <a:pt x="436" y="834"/>
                  </a:lnTo>
                  <a:lnTo>
                    <a:pt x="446" y="772"/>
                  </a:lnTo>
                  <a:lnTo>
                    <a:pt x="456" y="709"/>
                  </a:lnTo>
                  <a:lnTo>
                    <a:pt x="466" y="646"/>
                  </a:lnTo>
                  <a:lnTo>
                    <a:pt x="475" y="582"/>
                  </a:lnTo>
                  <a:lnTo>
                    <a:pt x="485" y="519"/>
                  </a:lnTo>
                  <a:lnTo>
                    <a:pt x="495" y="457"/>
                  </a:lnTo>
                  <a:lnTo>
                    <a:pt x="505" y="397"/>
                  </a:lnTo>
                  <a:lnTo>
                    <a:pt x="515" y="339"/>
                  </a:lnTo>
                  <a:lnTo>
                    <a:pt x="525" y="284"/>
                  </a:lnTo>
                  <a:lnTo>
                    <a:pt x="535" y="233"/>
                  </a:lnTo>
                  <a:lnTo>
                    <a:pt x="545" y="186"/>
                  </a:lnTo>
                  <a:lnTo>
                    <a:pt x="555" y="143"/>
                  </a:lnTo>
                  <a:lnTo>
                    <a:pt x="564" y="105"/>
                  </a:lnTo>
                  <a:lnTo>
                    <a:pt x="574" y="73"/>
                  </a:lnTo>
                  <a:lnTo>
                    <a:pt x="584" y="46"/>
                  </a:lnTo>
                  <a:lnTo>
                    <a:pt x="594" y="25"/>
                  </a:lnTo>
                  <a:lnTo>
                    <a:pt x="604" y="11"/>
                  </a:lnTo>
                  <a:lnTo>
                    <a:pt x="614" y="2"/>
                  </a:lnTo>
                  <a:lnTo>
                    <a:pt x="624" y="0"/>
                  </a:lnTo>
                  <a:lnTo>
                    <a:pt x="634" y="4"/>
                  </a:lnTo>
                  <a:lnTo>
                    <a:pt x="644" y="15"/>
                  </a:lnTo>
                  <a:lnTo>
                    <a:pt x="654" y="32"/>
                  </a:lnTo>
                  <a:lnTo>
                    <a:pt x="663" y="55"/>
                  </a:lnTo>
                  <a:lnTo>
                    <a:pt x="673" y="83"/>
                  </a:lnTo>
                  <a:lnTo>
                    <a:pt x="683" y="117"/>
                  </a:lnTo>
                  <a:lnTo>
                    <a:pt x="693" y="157"/>
                  </a:lnTo>
                  <a:lnTo>
                    <a:pt x="703" y="201"/>
                  </a:lnTo>
                  <a:lnTo>
                    <a:pt x="713" y="250"/>
                  </a:lnTo>
                  <a:lnTo>
                    <a:pt x="723" y="302"/>
                  </a:lnTo>
                  <a:lnTo>
                    <a:pt x="733" y="358"/>
                  </a:lnTo>
                  <a:lnTo>
                    <a:pt x="743" y="416"/>
                  </a:lnTo>
                  <a:lnTo>
                    <a:pt x="752" y="478"/>
                  </a:lnTo>
                  <a:lnTo>
                    <a:pt x="762" y="540"/>
                  </a:lnTo>
                  <a:lnTo>
                    <a:pt x="772" y="603"/>
                  </a:lnTo>
                  <a:lnTo>
                    <a:pt x="782" y="667"/>
                  </a:lnTo>
                  <a:lnTo>
                    <a:pt x="792" y="730"/>
                  </a:lnTo>
                  <a:lnTo>
                    <a:pt x="802" y="793"/>
                  </a:lnTo>
                  <a:lnTo>
                    <a:pt x="812" y="854"/>
                  </a:lnTo>
                  <a:lnTo>
                    <a:pt x="822" y="913"/>
                  </a:lnTo>
                  <a:lnTo>
                    <a:pt x="832" y="969"/>
                  </a:lnTo>
                  <a:lnTo>
                    <a:pt x="841" y="1021"/>
                  </a:lnTo>
                  <a:lnTo>
                    <a:pt x="851" y="1071"/>
                  </a:lnTo>
                  <a:lnTo>
                    <a:pt x="861" y="1115"/>
                  </a:lnTo>
                  <a:lnTo>
                    <a:pt x="872" y="1155"/>
                  </a:lnTo>
                  <a:lnTo>
                    <a:pt x="881" y="1190"/>
                  </a:lnTo>
                  <a:lnTo>
                    <a:pt x="891" y="1219"/>
                  </a:lnTo>
                  <a:lnTo>
                    <a:pt x="901" y="1242"/>
                  </a:lnTo>
                  <a:lnTo>
                    <a:pt x="911" y="1259"/>
                  </a:lnTo>
                  <a:lnTo>
                    <a:pt x="921" y="1270"/>
                  </a:lnTo>
                  <a:lnTo>
                    <a:pt x="931" y="1275"/>
                  </a:lnTo>
                  <a:lnTo>
                    <a:pt x="940" y="1274"/>
                  </a:lnTo>
                  <a:lnTo>
                    <a:pt x="950" y="1266"/>
                  </a:lnTo>
                  <a:lnTo>
                    <a:pt x="961" y="1251"/>
                  </a:lnTo>
                  <a:lnTo>
                    <a:pt x="970" y="1231"/>
                  </a:lnTo>
                  <a:lnTo>
                    <a:pt x="980" y="1205"/>
                  </a:lnTo>
                  <a:lnTo>
                    <a:pt x="990" y="1173"/>
                  </a:lnTo>
                  <a:lnTo>
                    <a:pt x="1000" y="1136"/>
                  </a:lnTo>
                  <a:lnTo>
                    <a:pt x="1010" y="1093"/>
                  </a:lnTo>
                  <a:lnTo>
                    <a:pt x="1020" y="1046"/>
                  </a:lnTo>
                  <a:lnTo>
                    <a:pt x="1029" y="996"/>
                  </a:lnTo>
                  <a:lnTo>
                    <a:pt x="1039" y="941"/>
                  </a:lnTo>
                  <a:lnTo>
                    <a:pt x="1050" y="883"/>
                  </a:lnTo>
                  <a:lnTo>
                    <a:pt x="1059" y="824"/>
                  </a:lnTo>
                  <a:lnTo>
                    <a:pt x="1069" y="761"/>
                  </a:lnTo>
                  <a:lnTo>
                    <a:pt x="1079" y="698"/>
                  </a:lnTo>
                  <a:lnTo>
                    <a:pt x="1089" y="635"/>
                  </a:lnTo>
                  <a:lnTo>
                    <a:pt x="1099" y="571"/>
                  </a:lnTo>
                  <a:lnTo>
                    <a:pt x="1109" y="508"/>
                  </a:lnTo>
                  <a:lnTo>
                    <a:pt x="1119" y="447"/>
                  </a:lnTo>
                  <a:lnTo>
                    <a:pt x="1129" y="387"/>
                  </a:lnTo>
                  <a:lnTo>
                    <a:pt x="1139" y="329"/>
                  </a:lnTo>
                  <a:lnTo>
                    <a:pt x="1149" y="275"/>
                  </a:lnTo>
                  <a:lnTo>
                    <a:pt x="1158" y="225"/>
                  </a:lnTo>
                  <a:lnTo>
                    <a:pt x="1168" y="178"/>
                  </a:lnTo>
                  <a:lnTo>
                    <a:pt x="1178" y="136"/>
                  </a:lnTo>
                  <a:lnTo>
                    <a:pt x="1188" y="100"/>
                  </a:lnTo>
                  <a:lnTo>
                    <a:pt x="1198" y="68"/>
                  </a:lnTo>
                  <a:lnTo>
                    <a:pt x="1208" y="42"/>
                  </a:lnTo>
                  <a:lnTo>
                    <a:pt x="1218" y="23"/>
                  </a:lnTo>
                  <a:lnTo>
                    <a:pt x="1228" y="9"/>
                  </a:lnTo>
                  <a:lnTo>
                    <a:pt x="1238" y="2"/>
                  </a:lnTo>
                  <a:lnTo>
                    <a:pt x="1247" y="0"/>
                  </a:lnTo>
                  <a:lnTo>
                    <a:pt x="1257" y="5"/>
                  </a:lnTo>
                  <a:lnTo>
                    <a:pt x="1267" y="17"/>
                  </a:lnTo>
                  <a:lnTo>
                    <a:pt x="1277" y="35"/>
                  </a:lnTo>
                  <a:lnTo>
                    <a:pt x="1287" y="59"/>
                  </a:lnTo>
                  <a:lnTo>
                    <a:pt x="1297" y="89"/>
                  </a:lnTo>
                  <a:lnTo>
                    <a:pt x="1307" y="124"/>
                  </a:lnTo>
                  <a:lnTo>
                    <a:pt x="1317" y="164"/>
                  </a:lnTo>
                  <a:lnTo>
                    <a:pt x="1327" y="209"/>
                  </a:lnTo>
                  <a:lnTo>
                    <a:pt x="1336" y="258"/>
                  </a:lnTo>
                  <a:lnTo>
                    <a:pt x="1346" y="311"/>
                  </a:lnTo>
                  <a:lnTo>
                    <a:pt x="1356" y="368"/>
                  </a:lnTo>
                  <a:lnTo>
                    <a:pt x="1366" y="427"/>
                  </a:lnTo>
                  <a:lnTo>
                    <a:pt x="1376" y="488"/>
                  </a:lnTo>
                  <a:lnTo>
                    <a:pt x="1386" y="551"/>
                  </a:lnTo>
                  <a:lnTo>
                    <a:pt x="1396" y="614"/>
                  </a:lnTo>
                  <a:lnTo>
                    <a:pt x="1406" y="678"/>
                  </a:lnTo>
                  <a:lnTo>
                    <a:pt x="1416" y="741"/>
                  </a:lnTo>
                  <a:lnTo>
                    <a:pt x="1426" y="804"/>
                  </a:lnTo>
                  <a:lnTo>
                    <a:pt x="1435" y="864"/>
                  </a:lnTo>
                  <a:lnTo>
                    <a:pt x="1445" y="923"/>
                  </a:lnTo>
                  <a:lnTo>
                    <a:pt x="1455" y="978"/>
                  </a:lnTo>
                  <a:lnTo>
                    <a:pt x="1465" y="1030"/>
                  </a:lnTo>
                  <a:lnTo>
                    <a:pt x="1475" y="1078"/>
                  </a:lnTo>
                  <a:lnTo>
                    <a:pt x="1485" y="1122"/>
                  </a:lnTo>
                  <a:lnTo>
                    <a:pt x="1495" y="1161"/>
                  </a:lnTo>
                  <a:lnTo>
                    <a:pt x="1505" y="1195"/>
                  </a:lnTo>
                  <a:lnTo>
                    <a:pt x="1515" y="1223"/>
                  </a:lnTo>
                  <a:lnTo>
                    <a:pt x="1524" y="1246"/>
                  </a:lnTo>
                  <a:lnTo>
                    <a:pt x="1534" y="1262"/>
                  </a:lnTo>
                  <a:lnTo>
                    <a:pt x="1544" y="1272"/>
                  </a:lnTo>
                  <a:lnTo>
                    <a:pt x="1554" y="1275"/>
                  </a:lnTo>
                  <a:lnTo>
                    <a:pt x="1564" y="1273"/>
                  </a:lnTo>
                  <a:lnTo>
                    <a:pt x="1574" y="1264"/>
                  </a:lnTo>
                  <a:lnTo>
                    <a:pt x="1584" y="1248"/>
                  </a:lnTo>
                  <a:lnTo>
                    <a:pt x="1594" y="1227"/>
                  </a:lnTo>
                  <a:lnTo>
                    <a:pt x="1604" y="1200"/>
                  </a:lnTo>
                  <a:lnTo>
                    <a:pt x="1614" y="1167"/>
                  </a:lnTo>
                  <a:lnTo>
                    <a:pt x="1623" y="1129"/>
                  </a:lnTo>
                  <a:lnTo>
                    <a:pt x="1633" y="1086"/>
                  </a:lnTo>
                  <a:lnTo>
                    <a:pt x="1643" y="1038"/>
                  </a:lnTo>
                  <a:lnTo>
                    <a:pt x="1653" y="987"/>
                  </a:lnTo>
                  <a:lnTo>
                    <a:pt x="1663" y="932"/>
                  </a:lnTo>
                  <a:lnTo>
                    <a:pt x="1673" y="873"/>
                  </a:lnTo>
                  <a:lnTo>
                    <a:pt x="1683" y="813"/>
                  </a:lnTo>
                  <a:lnTo>
                    <a:pt x="1693" y="751"/>
                  </a:lnTo>
                  <a:lnTo>
                    <a:pt x="1703" y="688"/>
                  </a:lnTo>
                  <a:lnTo>
                    <a:pt x="1712" y="624"/>
                  </a:lnTo>
                  <a:lnTo>
                    <a:pt x="1722" y="561"/>
                  </a:lnTo>
                  <a:lnTo>
                    <a:pt x="1732" y="498"/>
                  </a:lnTo>
                  <a:lnTo>
                    <a:pt x="1742" y="436"/>
                  </a:lnTo>
                  <a:lnTo>
                    <a:pt x="1752" y="377"/>
                  </a:lnTo>
                  <a:lnTo>
                    <a:pt x="1762" y="320"/>
                  </a:lnTo>
                  <a:lnTo>
                    <a:pt x="1772" y="266"/>
                  </a:lnTo>
                  <a:lnTo>
                    <a:pt x="1782" y="217"/>
                  </a:lnTo>
                  <a:lnTo>
                    <a:pt x="1792" y="171"/>
                  </a:lnTo>
                  <a:lnTo>
                    <a:pt x="1801" y="130"/>
                  </a:lnTo>
                  <a:lnTo>
                    <a:pt x="1811" y="94"/>
                  </a:lnTo>
                  <a:lnTo>
                    <a:pt x="1822" y="63"/>
                  </a:lnTo>
                  <a:lnTo>
                    <a:pt x="1831" y="38"/>
                  </a:lnTo>
                  <a:lnTo>
                    <a:pt x="1841" y="20"/>
                  </a:lnTo>
                  <a:lnTo>
                    <a:pt x="1851" y="7"/>
                  </a:lnTo>
                  <a:lnTo>
                    <a:pt x="1861" y="1"/>
                  </a:lnTo>
                  <a:lnTo>
                    <a:pt x="1871" y="1"/>
                  </a:lnTo>
                  <a:lnTo>
                    <a:pt x="1881" y="7"/>
                  </a:lnTo>
                  <a:lnTo>
                    <a:pt x="1891" y="20"/>
                  </a:lnTo>
                  <a:lnTo>
                    <a:pt x="1900" y="39"/>
                  </a:lnTo>
                  <a:lnTo>
                    <a:pt x="1911" y="64"/>
                  </a:lnTo>
                  <a:lnTo>
                    <a:pt x="1921" y="94"/>
                  </a:lnTo>
                  <a:lnTo>
                    <a:pt x="1930" y="130"/>
                  </a:lnTo>
                  <a:lnTo>
                    <a:pt x="1940" y="171"/>
                  </a:lnTo>
                  <a:lnTo>
                    <a:pt x="1950" y="217"/>
                  </a:lnTo>
                  <a:lnTo>
                    <a:pt x="1960" y="267"/>
                  </a:lnTo>
                  <a:lnTo>
                    <a:pt x="1970" y="3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6557433" y="5364339"/>
              <a:ext cx="1123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6138333" y="5354814"/>
              <a:ext cx="21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1" name="Object 27"/>
            <p:cNvGraphicFramePr>
              <a:graphicFrameLocks noChangeAspect="1"/>
            </p:cNvGraphicFramePr>
            <p:nvPr/>
          </p:nvGraphicFramePr>
          <p:xfrm>
            <a:off x="6605058" y="3513314"/>
            <a:ext cx="9207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88" name="Equation" r:id="rId3" imgW="774364" imgH="253890" progId="Equation.3">
                    <p:embed/>
                  </p:oleObj>
                </mc:Choice>
                <mc:Fallback>
                  <p:oleObj name="Equation" r:id="rId3" imgW="774364" imgH="253890" progId="Equation.3">
                    <p:embed/>
                    <p:pic>
                      <p:nvPicPr>
                        <p:cNvPr id="31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5058" y="3513314"/>
                          <a:ext cx="920750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8"/>
            <p:cNvGraphicFramePr>
              <a:graphicFrameLocks noChangeAspect="1"/>
            </p:cNvGraphicFramePr>
            <p:nvPr/>
          </p:nvGraphicFramePr>
          <p:xfrm>
            <a:off x="2509308" y="3527602"/>
            <a:ext cx="266700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89" name="Equation" r:id="rId5" imgW="190417" imgH="241195" progId="Equation.3">
                    <p:embed/>
                  </p:oleObj>
                </mc:Choice>
                <mc:Fallback>
                  <p:oleObj name="Equation" r:id="rId5" imgW="190417" imgH="241195" progId="Equation.3">
                    <p:embed/>
                    <p:pic>
                      <p:nvPicPr>
                        <p:cNvPr id="32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308" y="3527602"/>
                          <a:ext cx="266700" cy="338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9"/>
            <p:cNvGraphicFramePr>
              <a:graphicFrameLocks noChangeAspect="1"/>
            </p:cNvGraphicFramePr>
            <p:nvPr/>
          </p:nvGraphicFramePr>
          <p:xfrm>
            <a:off x="2509308" y="5537377"/>
            <a:ext cx="266700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0" name="Equation" r:id="rId7" imgW="190417" imgH="241195" progId="Equation.3">
                    <p:embed/>
                  </p:oleObj>
                </mc:Choice>
                <mc:Fallback>
                  <p:oleObj name="Equation" r:id="rId7" imgW="190417" imgH="241195" progId="Equation.3">
                    <p:embed/>
                    <p:pic>
                      <p:nvPicPr>
                        <p:cNvPr id="33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308" y="5537377"/>
                          <a:ext cx="266700" cy="338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0"/>
            <p:cNvGraphicFramePr>
              <a:graphicFrameLocks noChangeAspect="1"/>
            </p:cNvGraphicFramePr>
            <p:nvPr/>
          </p:nvGraphicFramePr>
          <p:xfrm>
            <a:off x="394758" y="4537252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1" name="Equation" r:id="rId9" imgW="190417" imgH="253890" progId="Equation.3">
                    <p:embed/>
                  </p:oleObj>
                </mc:Choice>
                <mc:Fallback>
                  <p:oleObj name="Equation" r:id="rId9" imgW="190417" imgH="253890" progId="Equation.3">
                    <p:embed/>
                    <p:pic>
                      <p:nvPicPr>
                        <p:cNvPr id="34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58" y="4537252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1"/>
            <p:cNvGraphicFramePr>
              <a:graphicFrameLocks noChangeAspect="1"/>
            </p:cNvGraphicFramePr>
            <p:nvPr/>
          </p:nvGraphicFramePr>
          <p:xfrm>
            <a:off x="6669088" y="5594350"/>
            <a:ext cx="84455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2" name="Équation" r:id="rId11" imgW="710891" imgH="241195" progId="Equation.3">
                    <p:embed/>
                  </p:oleObj>
                </mc:Choice>
                <mc:Fallback>
                  <p:oleObj name="Équation" r:id="rId11" imgW="710891" imgH="241195" progId="Equation.3">
                    <p:embed/>
                    <p:pic>
                      <p:nvPicPr>
                        <p:cNvPr id="35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9088" y="5594350"/>
                          <a:ext cx="844550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7833783" y="4183239"/>
              <a:ext cx="21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7843308" y="5354814"/>
              <a:ext cx="21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8" name="Object 34"/>
            <p:cNvGraphicFramePr>
              <a:graphicFrameLocks noChangeAspect="1"/>
            </p:cNvGraphicFramePr>
            <p:nvPr/>
          </p:nvGraphicFramePr>
          <p:xfrm>
            <a:off x="8543396" y="3851452"/>
            <a:ext cx="392112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3" name="Equation" r:id="rId13" imgW="330057" imgH="241195" progId="Equation.3">
                    <p:embed/>
                  </p:oleObj>
                </mc:Choice>
                <mc:Fallback>
                  <p:oleObj name="Equation" r:id="rId13" imgW="330057" imgH="241195" progId="Equation.3">
                    <p:embed/>
                    <p:pic>
                      <p:nvPicPr>
                        <p:cNvPr id="38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3396" y="3851452"/>
                          <a:ext cx="392112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5"/>
            <p:cNvGraphicFramePr>
              <a:graphicFrameLocks noChangeAspect="1"/>
            </p:cNvGraphicFramePr>
            <p:nvPr/>
          </p:nvGraphicFramePr>
          <p:xfrm>
            <a:off x="8557683" y="5099227"/>
            <a:ext cx="3619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4" name="Equation" r:id="rId15" imgW="304404" imgH="177569" progId="Equation.3">
                    <p:embed/>
                  </p:oleObj>
                </mc:Choice>
                <mc:Fallback>
                  <p:oleObj name="Equation" r:id="rId15" imgW="304404" imgH="177569" progId="Equation.3">
                    <p:embed/>
                    <p:pic>
                      <p:nvPicPr>
                        <p:cNvPr id="39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7683" y="5099227"/>
                          <a:ext cx="36195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8203671" y="4111802"/>
              <a:ext cx="10715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Interférences</a:t>
              </a:r>
            </a:p>
            <a:p>
              <a:r>
                <a:rPr lang="fr-FR" sz="1200"/>
                <a:t>constructives</a:t>
              </a:r>
            </a:p>
          </p:txBody>
        </p:sp>
        <p:graphicFrame>
          <p:nvGraphicFramePr>
            <p:cNvPr id="41" name="Object 37"/>
            <p:cNvGraphicFramePr>
              <a:graphicFrameLocks noChangeAspect="1"/>
            </p:cNvGraphicFramePr>
            <p:nvPr/>
          </p:nvGraphicFramePr>
          <p:xfrm>
            <a:off x="5071533" y="3543477"/>
            <a:ext cx="5588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5" name="Equation" r:id="rId17" imgW="469696" imgH="203112" progId="Equation.3">
                    <p:embed/>
                  </p:oleObj>
                </mc:Choice>
                <mc:Fallback>
                  <p:oleObj name="Equation" r:id="rId17" imgW="469696" imgH="203112" progId="Equation.3">
                    <p:embed/>
                    <p:pic>
                      <p:nvPicPr>
                        <p:cNvPr id="41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1533" y="3543477"/>
                          <a:ext cx="5588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38"/>
            <p:cNvGraphicFramePr>
              <a:graphicFrameLocks noChangeAspect="1"/>
            </p:cNvGraphicFramePr>
            <p:nvPr/>
          </p:nvGraphicFramePr>
          <p:xfrm>
            <a:off x="5055658" y="5619927"/>
            <a:ext cx="58896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96" name="Equation" r:id="rId19" imgW="494870" imgH="203024" progId="Equation.3">
                    <p:embed/>
                  </p:oleObj>
                </mc:Choice>
                <mc:Fallback>
                  <p:oleObj name="Equation" r:id="rId19" imgW="494870" imgH="203024" progId="Equation.3">
                    <p:embed/>
                    <p:pic>
                      <p:nvPicPr>
                        <p:cNvPr id="42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658" y="5619927"/>
                          <a:ext cx="588963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8203671" y="5340527"/>
              <a:ext cx="10715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Interférences</a:t>
              </a:r>
            </a:p>
            <a:p>
              <a:r>
                <a:rPr lang="fr-FR" sz="1200"/>
                <a:t>destructives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4713242" y="5767835"/>
            <a:ext cx="4430758" cy="92333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L’intensité dépends des chemins parcourus!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b="1" dirty="0" smtClean="0">
                <a:solidFill>
                  <a:srgbClr val="FF0000"/>
                </a:solidFill>
              </a:rPr>
              <a:t>Codage d’une distance !!!!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67889" y="1480009"/>
            <a:ext cx="4170845" cy="1793772"/>
            <a:chOff x="327377" y="1480009"/>
            <a:chExt cx="4170845" cy="1793772"/>
          </a:xfrm>
        </p:grpSpPr>
        <p:pic>
          <p:nvPicPr>
            <p:cNvPr id="47" name="Picture 5" descr="interference surface eau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5400000">
              <a:off x="705694" y="1101692"/>
              <a:ext cx="1793772" cy="2550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Connecteur droit avec flèche 47"/>
            <p:cNvCxnSpPr>
              <a:stCxn id="49" idx="1"/>
            </p:cNvCxnSpPr>
            <p:nvPr/>
          </p:nvCxnSpPr>
          <p:spPr>
            <a:xfrm rot="10800000" flipV="1">
              <a:off x="2393248" y="2143765"/>
              <a:ext cx="519285" cy="396234"/>
            </a:xfrm>
            <a:prstGeom prst="straightConnector1">
              <a:avLst/>
            </a:prstGeom>
            <a:ln w="28575">
              <a:solidFill>
                <a:schemeClr val="tx2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912532" y="1851377"/>
              <a:ext cx="1585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Zones où l’eau </a:t>
              </a:r>
            </a:p>
            <a:p>
              <a:r>
                <a:rPr lang="fr-FR" sz="1600" dirty="0" smtClean="0"/>
                <a:t>n’oscille pas !</a:t>
              </a:r>
              <a:endParaRPr lang="fr-FR" sz="1600" dirty="0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4229193" y="1525313"/>
            <a:ext cx="49148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différences de chemin &gt; longueur de l’onde</a:t>
            </a:r>
          </a:p>
          <a:p>
            <a:r>
              <a:rPr lang="fr-FR" dirty="0" smtClean="0">
                <a:sym typeface="Wingdings" pitchFamily="2" charset="2"/>
              </a:rPr>
              <a:t> pas de recouvrement</a:t>
            </a:r>
          </a:p>
          <a:p>
            <a:r>
              <a:rPr lang="fr-FR" dirty="0" smtClean="0">
                <a:sym typeface="Wingdings" pitchFamily="2" charset="2"/>
              </a:rPr>
              <a:t> Interférences impossibles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Lumière naturelle (sauf bulle de savon!)</a:t>
            </a:r>
          </a:p>
          <a:p>
            <a:r>
              <a:rPr lang="fr-FR" b="1" dirty="0" smtClean="0">
                <a:solidFill>
                  <a:srgbClr val="00B050"/>
                </a:solidFill>
                <a:sym typeface="Wingdings"/>
              </a:rPr>
              <a:t></a:t>
            </a:r>
            <a:r>
              <a:rPr lang="fr-FR" dirty="0" smtClean="0">
                <a:solidFill>
                  <a:srgbClr val="00B050"/>
                </a:solidFill>
                <a:sym typeface="Wingdings"/>
              </a:rPr>
              <a:t> Laser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37510" y="6453188"/>
            <a:ext cx="6561138" cy="268287"/>
          </a:xfrm>
        </p:spPr>
        <p:txBody>
          <a:bodyPr/>
          <a:lstStyle/>
          <a:p>
            <a:r>
              <a:rPr lang="fr-FR" dirty="0" smtClean="0"/>
              <a:t>Holographie</a:t>
            </a:r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1527985" y="116954"/>
            <a:ext cx="5904174" cy="795338"/>
          </a:xfrm>
        </p:spPr>
        <p:txBody>
          <a:bodyPr/>
          <a:lstStyle/>
          <a:p>
            <a:r>
              <a:rPr lang="fr-FR" dirty="0" smtClean="0"/>
              <a:t>Qu’est ce que la lumières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5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2.2. Cas de deux ondes planes, cohérentes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014114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2.2.2 Étude générale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34147" name="Group 3"/>
          <p:cNvGrpSpPr>
            <a:grpSpLocks noChangeAspect="1"/>
          </p:cNvGrpSpPr>
          <p:nvPr/>
        </p:nvGrpSpPr>
        <p:grpSpPr bwMode="auto">
          <a:xfrm>
            <a:off x="0" y="0"/>
            <a:ext cx="346075" cy="207963"/>
            <a:chOff x="2062" y="5070"/>
            <a:chExt cx="7200" cy="4320"/>
          </a:xfrm>
        </p:grpSpPr>
        <p:sp>
          <p:nvSpPr>
            <p:cNvPr id="13414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62" y="5070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1473200" y="2470150"/>
          <a:ext cx="20256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1" name="Équation" r:id="rId3" imgW="876240" imgH="266400" progId="Equation.3">
                  <p:embed/>
                </p:oleObj>
              </mc:Choice>
              <mc:Fallback>
                <p:oleObj name="Équation" r:id="rId3" imgW="876240" imgH="266400" progId="Equation.3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470150"/>
                        <a:ext cx="202565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4503760" y="2442949"/>
          <a:ext cx="2127591" cy="61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2" name="Équation" r:id="rId5" imgW="926698" imgH="266584" progId="Equation.3">
                  <p:embed/>
                </p:oleObj>
              </mc:Choice>
              <mc:Fallback>
                <p:oleObj name="Équation" r:id="rId5" imgW="926698" imgH="266584" progId="Equation.3">
                  <p:embed/>
                  <p:pic>
                    <p:nvPicPr>
                      <p:cNvPr id="13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60" y="2442949"/>
                        <a:ext cx="2127591" cy="61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2609447" y="3193576"/>
          <a:ext cx="1283769" cy="5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3" name="Équation" r:id="rId7" imgW="774364" imgH="291973" progId="Equation.3">
                  <p:embed/>
                </p:oleObj>
              </mc:Choice>
              <mc:Fallback>
                <p:oleObj name="Équation" r:id="rId7" imgW="774364" imgH="291973" progId="Equation.3">
                  <p:embed/>
                  <p:pic>
                    <p:nvPicPr>
                      <p:cNvPr id="134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447" y="3193576"/>
                        <a:ext cx="1283769" cy="53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4155" name="Object 11"/>
          <p:cNvGraphicFramePr>
            <a:graphicFrameLocks noChangeAspect="1"/>
          </p:cNvGraphicFramePr>
          <p:nvPr/>
        </p:nvGraphicFramePr>
        <p:xfrm>
          <a:off x="5732059" y="3218927"/>
          <a:ext cx="1283772" cy="49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4" name="Équation" r:id="rId9" imgW="774364" imgH="291973" progId="Equation.3">
                  <p:embed/>
                </p:oleObj>
              </mc:Choice>
              <mc:Fallback>
                <p:oleObj name="Équation" r:id="rId9" imgW="774364" imgH="291973" progId="Equation.3">
                  <p:embed/>
                  <p:pic>
                    <p:nvPicPr>
                      <p:cNvPr id="134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059" y="3218927"/>
                        <a:ext cx="1283772" cy="491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4157" name="Object 13"/>
          <p:cNvGraphicFramePr>
            <a:graphicFrameLocks noChangeAspect="1"/>
          </p:cNvGraphicFramePr>
          <p:nvPr/>
        </p:nvGraphicFramePr>
        <p:xfrm>
          <a:off x="2743199" y="4039736"/>
          <a:ext cx="3996849" cy="55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5" name="Équation" r:id="rId11" imgW="1904174" imgH="266584" progId="Equation.3">
                  <p:embed/>
                </p:oleObj>
              </mc:Choice>
              <mc:Fallback>
                <p:oleObj name="Équation" r:id="rId11" imgW="1904174" imgH="266584" progId="Equation.3">
                  <p:embed/>
                  <p:pic>
                    <p:nvPicPr>
                      <p:cNvPr id="1341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199" y="4039736"/>
                        <a:ext cx="3996849" cy="559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79413" y="1547968"/>
                <a:ext cx="85980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2 ondes lumineuses issues de la même source, monochromatiques, de polarisation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b>
                            <m:r>
                              <a:rPr lang="fr-FR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 smtClean="0"/>
                  <a:t>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b>
                            <m:r>
                              <a:rPr lang="fr-FR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 smtClean="0"/>
                  <a:t>  :</a:t>
                </a:r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3" y="1547968"/>
                <a:ext cx="8598090" cy="646331"/>
              </a:xfrm>
              <a:prstGeom prst="rect">
                <a:avLst/>
              </a:prstGeom>
              <a:blipFill>
                <a:blip r:embed="rId13"/>
                <a:stretch>
                  <a:fillRect l="-567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èche à angle droit 22"/>
          <p:cNvSpPr/>
          <p:nvPr/>
        </p:nvSpPr>
        <p:spPr>
          <a:xfrm rot="5400000">
            <a:off x="2156346" y="3143558"/>
            <a:ext cx="410049" cy="39578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à angle droit 23"/>
          <p:cNvSpPr/>
          <p:nvPr/>
        </p:nvSpPr>
        <p:spPr>
          <a:xfrm rot="5400000">
            <a:off x="5243015" y="3143558"/>
            <a:ext cx="410049" cy="39578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81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600710" y="4172253"/>
            <a:ext cx="5076420" cy="1027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7728352" y="4564052"/>
          <a:ext cx="1160061" cy="42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9" name="Équation" r:id="rId3" imgW="825500" imgH="228600" progId="Equation.3">
                  <p:embed/>
                </p:oleObj>
              </mc:Choice>
              <mc:Fallback>
                <p:oleObj name="Équation" r:id="rId3" imgW="825500" imgH="228600" progId="Equation.3">
                  <p:embed/>
                  <p:pic>
                    <p:nvPicPr>
                      <p:cNvPr id="146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352" y="4564052"/>
                        <a:ext cx="1160061" cy="428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2.2. Cas de deux ondes planes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014114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2.2.2 Étude générale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605447" y="5459119"/>
            <a:ext cx="518615" cy="62128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978134" y="4564052"/>
            <a:ext cx="300251" cy="2866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77918" y="1613996"/>
                <a:ext cx="1264577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  <m:sup/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8" y="1613996"/>
                <a:ext cx="1264577" cy="300660"/>
              </a:xfrm>
              <a:prstGeom prst="rect">
                <a:avLst/>
              </a:prstGeom>
              <a:blipFill>
                <a:blip r:embed="rId5"/>
                <a:stretch>
                  <a:fillRect l="-3865" r="-966" b="-12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4910" y="1916240"/>
                <a:ext cx="1503425" cy="487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0" y="1916240"/>
                <a:ext cx="1503425" cy="487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24910" y="2515285"/>
                <a:ext cx="4532138" cy="474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0" y="2515285"/>
                <a:ext cx="4532138" cy="474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94664" y="4172253"/>
                <a:ext cx="4833503" cy="1027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I</m:t>
                      </m:r>
                      <m:r>
                        <a:rPr lang="fr-F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Sup>
                                        <m:sSub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groupCh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𝐴𝑑𝑑𝑖𝑡𝑖𝑜𝑛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𝑑𝑒𝑠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𝑖𝑛𝑡𝑒𝑛𝑠𝑖𝑡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lim>
                              </m:limLow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limLow>
                                <m:limLow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FR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/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</m:rad>
                                      <m:r>
                                        <a:rPr lang="fr-F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𝑐𝑜𝑠</m:t>
                                      </m:r>
                                      <m:r>
                                        <a:rPr lang="fr-F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∆</m:t>
                                      </m:r>
                                      <m:r>
                                        <a:rPr lang="fr-F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𝜙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𝑡𝑒𝑟𝑚𝑒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𝑖𝑛𝑡𝑒𝑟𝑓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𝑟𝑒𝑛𝑐𝑒</m:t>
                                  </m:r>
                                </m:lim>
                              </m:limLow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64" y="4172253"/>
                <a:ext cx="4833503" cy="1027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20300" y="2874782"/>
                <a:ext cx="3900234" cy="772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I</m:t>
                      </m:r>
                      <m:r>
                        <a:rPr lang="fr-F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fr-FR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rad>
                                <m:radPr>
                                  <m:degHide m:val="on"/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e>
                              </m:rad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𝑐𝑜𝑠</m:t>
                              </m:r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∆</m:t>
                              </m:r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300" y="2874782"/>
                <a:ext cx="3900234" cy="7726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087540" y="3692446"/>
                <a:ext cx="4705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Si les polarisations sont identiques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b>
                            <m: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b>
                            <m:r>
                              <a:rPr lang="fr-F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 smtClean="0"/>
                  <a:t>=1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40" y="3692446"/>
                <a:ext cx="4705006" cy="369332"/>
              </a:xfrm>
              <a:prstGeom prst="rect">
                <a:avLst/>
              </a:prstGeom>
              <a:blipFill>
                <a:blip r:embed="rId10"/>
                <a:stretch>
                  <a:fillRect l="-1036" t="-10000" r="-13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294790" y="5173899"/>
            <a:ext cx="73998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On constate que l’intensité totale est la somme :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algn="just" eaLnBrk="0" hangingPunct="0">
              <a:buFontTx/>
              <a:buChar char="•"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des intensités de chaque onde,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algn="just" eaLnBrk="0" hangingPunct="0">
              <a:buFontTx/>
              <a:buChar char="•"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d’un terme d’interférences.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Flèche à angle droit 24"/>
          <p:cNvSpPr/>
          <p:nvPr/>
        </p:nvSpPr>
        <p:spPr>
          <a:xfrm rot="5400000">
            <a:off x="1044928" y="3995570"/>
            <a:ext cx="518615" cy="62128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2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8481" name="Object 1"/>
          <p:cNvGraphicFramePr>
            <a:graphicFrameLocks noChangeAspect="1"/>
          </p:cNvGraphicFramePr>
          <p:nvPr/>
        </p:nvGraphicFramePr>
        <p:xfrm>
          <a:off x="625072" y="2033517"/>
          <a:ext cx="2569976" cy="4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8" name="Équation" r:id="rId3" imgW="1295400" imgH="254000" progId="Equation.3">
                  <p:embed/>
                </p:oleObj>
              </mc:Choice>
              <mc:Fallback>
                <p:oleObj name="Équation" r:id="rId3" imgW="1295400" imgH="254000" progId="Equation.3">
                  <p:embed/>
                  <p:pic>
                    <p:nvPicPr>
                      <p:cNvPr id="1484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72" y="2033517"/>
                        <a:ext cx="2569976" cy="491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4667533" y="2006221"/>
          <a:ext cx="2876526" cy="54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9" name="Équation" r:id="rId5" imgW="1307532" imgH="253890" progId="Equation.3">
                  <p:embed/>
                </p:oleObj>
              </mc:Choice>
              <mc:Fallback>
                <p:oleObj name="Équation" r:id="rId5" imgW="1307532" imgH="253890" progId="Equation.3">
                  <p:embed/>
                  <p:pic>
                    <p:nvPicPr>
                      <p:cNvPr id="148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533" y="2006221"/>
                        <a:ext cx="2876526" cy="545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41445" y="2828836"/>
            <a:ext cx="7724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deux ondes proviennent de la même source, donc, la phase à l’origine est la même pour les deux ondes ! </a:t>
            </a:r>
            <a:r>
              <a:rPr lang="fr-FR" b="1" dirty="0" smtClean="0"/>
              <a:t>On parle alors d’ondes cohérentes</a:t>
            </a:r>
            <a:endParaRPr lang="fr-FR" dirty="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0" y="5191883"/>
            <a:ext cx="6105857" cy="1014904"/>
            <a:chOff x="1246814" y="5421152"/>
            <a:chExt cx="6105857" cy="1014904"/>
          </a:xfrm>
        </p:grpSpPr>
        <p:grpSp>
          <p:nvGrpSpPr>
            <p:cNvPr id="27" name="Groupe 26"/>
            <p:cNvGrpSpPr/>
            <p:nvPr/>
          </p:nvGrpSpPr>
          <p:grpSpPr>
            <a:xfrm>
              <a:off x="1514901" y="5753668"/>
              <a:ext cx="5837770" cy="682388"/>
              <a:chOff x="1514901" y="5753668"/>
              <a:chExt cx="5837770" cy="682388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1514901" y="5753668"/>
                <a:ext cx="2688609" cy="68238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4664062" y="5753668"/>
                <a:ext cx="2688609" cy="68238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148491" name="Object 11"/>
              <p:cNvGraphicFramePr>
                <a:graphicFrameLocks noChangeAspect="1"/>
              </p:cNvGraphicFramePr>
              <p:nvPr/>
            </p:nvGraphicFramePr>
            <p:xfrm>
              <a:off x="1705946" y="5800298"/>
              <a:ext cx="2414729" cy="614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60" name="Équation" r:id="rId7" imgW="1651000" imgH="419100" progId="Equation.3">
                      <p:embed/>
                    </p:oleObj>
                  </mc:Choice>
                  <mc:Fallback>
                    <p:oleObj name="Équation" r:id="rId7" imgW="1651000" imgH="419100" progId="Equation.3">
                      <p:embed/>
                      <p:pic>
                        <p:nvPicPr>
                          <p:cNvPr id="148491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5946" y="5800298"/>
                            <a:ext cx="2414729" cy="6141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8493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098516" y="5889009"/>
              <a:ext cx="1692320" cy="436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61" name="Équation" r:id="rId9" imgW="889000" imgH="228600" progId="Equation.3">
                      <p:embed/>
                    </p:oleObj>
                  </mc:Choice>
                  <mc:Fallback>
                    <p:oleObj name="Équation" r:id="rId9" imgW="889000" imgH="228600" progId="Equation.3">
                      <p:embed/>
                      <p:pic>
                        <p:nvPicPr>
                          <p:cNvPr id="148493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8516" y="5889009"/>
                            <a:ext cx="1692320" cy="4367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Rectangle 18"/>
            <p:cNvSpPr/>
            <p:nvPr/>
          </p:nvSpPr>
          <p:spPr>
            <a:xfrm>
              <a:off x="4673358" y="5421152"/>
              <a:ext cx="2569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différence de marche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6814" y="5421152"/>
              <a:ext cx="3211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l’expression du déphasage</a:t>
              </a:r>
              <a:r>
                <a:rPr lang="fr-FR" dirty="0" smtClean="0"/>
                <a:t> </a:t>
              </a:r>
              <a:endParaRPr lang="fr-FR" dirty="0"/>
            </a:p>
          </p:txBody>
        </p:sp>
      </p:grpSp>
      <p:sp>
        <p:nvSpPr>
          <p:cNvPr id="21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2.2. Cas de deux ondes planes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0" y="10141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2.2.3. Cas particulier : ondes polarisées rectilignement, coplanaires, issues d’une même source</a:t>
            </a:r>
          </a:p>
          <a:p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261495" y="3546475"/>
            <a:ext cx="4716225" cy="585899"/>
            <a:chOff x="1261495" y="3546475"/>
            <a:chExt cx="4716225" cy="585899"/>
          </a:xfrm>
        </p:grpSpPr>
        <p:graphicFrame>
          <p:nvGraphicFramePr>
            <p:cNvPr id="148485" name="Object 5"/>
            <p:cNvGraphicFramePr>
              <a:graphicFrameLocks noChangeAspect="1"/>
            </p:cNvGraphicFramePr>
            <p:nvPr/>
          </p:nvGraphicFramePr>
          <p:xfrm>
            <a:off x="2346800" y="3573771"/>
            <a:ext cx="3630920" cy="558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62" name="Équation" r:id="rId11" imgW="1612900" imgH="254000" progId="Equation.3">
                    <p:embed/>
                  </p:oleObj>
                </mc:Choice>
                <mc:Fallback>
                  <p:oleObj name="Équation" r:id="rId11" imgW="1612900" imgH="254000" progId="Equation.3">
                    <p:embed/>
                    <p:pic>
                      <p:nvPicPr>
                        <p:cNvPr id="148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6800" y="3573771"/>
                          <a:ext cx="3630920" cy="5586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lèche à angle droit 22"/>
            <p:cNvSpPr/>
            <p:nvPr/>
          </p:nvSpPr>
          <p:spPr>
            <a:xfrm rot="5400000">
              <a:off x="1312827" y="3495143"/>
              <a:ext cx="518615" cy="62128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261495" y="4441256"/>
            <a:ext cx="5784162" cy="750627"/>
            <a:chOff x="1261495" y="4441256"/>
            <a:chExt cx="5784162" cy="750627"/>
          </a:xfrm>
        </p:grpSpPr>
        <p:graphicFrame>
          <p:nvGraphicFramePr>
            <p:cNvPr id="148487" name="Object 7"/>
            <p:cNvGraphicFramePr>
              <a:graphicFrameLocks noChangeAspect="1"/>
            </p:cNvGraphicFramePr>
            <p:nvPr/>
          </p:nvGraphicFramePr>
          <p:xfrm>
            <a:off x="2320119" y="4441256"/>
            <a:ext cx="1910686" cy="750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63" name="Équation" r:id="rId13" imgW="1066800" imgH="419100" progId="Equation.3">
                    <p:embed/>
                  </p:oleObj>
                </mc:Choice>
                <mc:Fallback>
                  <p:oleObj name="Équation" r:id="rId13" imgW="1066800" imgH="419100" progId="Equation.3">
                    <p:embed/>
                    <p:pic>
                      <p:nvPicPr>
                        <p:cNvPr id="14848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119" y="4441256"/>
                          <a:ext cx="1910686" cy="7506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489" name="Object 9"/>
            <p:cNvGraphicFramePr>
              <a:graphicFrameLocks noChangeAspect="1"/>
            </p:cNvGraphicFramePr>
            <p:nvPr/>
          </p:nvGraphicFramePr>
          <p:xfrm>
            <a:off x="5117910" y="4441256"/>
            <a:ext cx="1927747" cy="750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64" name="Équation" r:id="rId15" imgW="1079500" imgH="419100" progId="Equation.3">
                    <p:embed/>
                  </p:oleObj>
                </mc:Choice>
                <mc:Fallback>
                  <p:oleObj name="Équation" r:id="rId15" imgW="1079500" imgH="419100" progId="Equation.3">
                    <p:embed/>
                    <p:pic>
                      <p:nvPicPr>
                        <p:cNvPr id="14848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7910" y="4441256"/>
                          <a:ext cx="1927747" cy="7506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Flèche à angle droit 23"/>
            <p:cNvSpPr/>
            <p:nvPr/>
          </p:nvSpPr>
          <p:spPr>
            <a:xfrm rot="5400000">
              <a:off x="1312827" y="4439114"/>
              <a:ext cx="518615" cy="62128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357413" y="5637538"/>
            <a:ext cx="365796" cy="4367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/>
          </p:nvPr>
        </p:nvGraphicFramePr>
        <p:xfrm>
          <a:off x="6882740" y="5587413"/>
          <a:ext cx="19939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5" name="Equation" r:id="rId17" imgW="1206360" imgH="304560" progId="Equation.3">
                  <p:embed/>
                </p:oleObj>
              </mc:Choice>
              <mc:Fallback>
                <p:oleObj name="Equation" r:id="rId17" imgW="1206360" imgH="304560" progId="Equation.3">
                  <p:embed/>
                  <p:pic>
                    <p:nvPicPr>
                      <p:cNvPr id="33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40" y="5587413"/>
                        <a:ext cx="1993900" cy="5032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6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58"/>
          <p:cNvSpPr>
            <a:spLocks noChangeArrowheads="1"/>
          </p:cNvSpPr>
          <p:nvPr/>
        </p:nvSpPr>
        <p:spPr bwMode="auto">
          <a:xfrm>
            <a:off x="1488365" y="2779424"/>
            <a:ext cx="157649" cy="3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056" name="Rectangle 60"/>
          <p:cNvSpPr>
            <a:spLocks noChangeArrowheads="1"/>
          </p:cNvSpPr>
          <p:nvPr/>
        </p:nvSpPr>
        <p:spPr bwMode="auto">
          <a:xfrm>
            <a:off x="1488365" y="2779424"/>
            <a:ext cx="157649" cy="3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2560343" y="1487610"/>
            <a:ext cx="6119634" cy="2183116"/>
            <a:chOff x="2573991" y="1119120"/>
            <a:chExt cx="6119634" cy="2183116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8313835" y="2988166"/>
              <a:ext cx="379790" cy="31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  <a:sym typeface="Symbol" pitchFamily="18" charset="2"/>
                </a:rPr>
                <a:t></a:t>
              </a:r>
            </a:p>
          </p:txBody>
        </p:sp>
        <p:graphicFrame>
          <p:nvGraphicFramePr>
            <p:cNvPr id="2050" name="Object 57"/>
            <p:cNvGraphicFramePr>
              <a:graphicFrameLocks noChangeAspect="1"/>
            </p:cNvGraphicFramePr>
            <p:nvPr/>
          </p:nvGraphicFramePr>
          <p:xfrm>
            <a:off x="2573991" y="2450034"/>
            <a:ext cx="1300601" cy="413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8" name="Equation" r:id="rId4" imgW="1155700" imgH="342900" progId="Equation.3">
                    <p:embed/>
                  </p:oleObj>
                </mc:Choice>
                <mc:Fallback>
                  <p:oleObj name="Equation" r:id="rId4" imgW="1155700" imgH="342900" progId="Equation.3">
                    <p:embed/>
                    <p:pic>
                      <p:nvPicPr>
                        <p:cNvPr id="205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3991" y="2450034"/>
                          <a:ext cx="1300601" cy="413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9"/>
            <p:cNvGraphicFramePr>
              <a:graphicFrameLocks noChangeAspect="1"/>
            </p:cNvGraphicFramePr>
            <p:nvPr/>
          </p:nvGraphicFramePr>
          <p:xfrm>
            <a:off x="2584740" y="1519316"/>
            <a:ext cx="1343596" cy="413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9" name="Equation" r:id="rId6" imgW="1193800" imgH="342900" progId="Equation.3">
                    <p:embed/>
                  </p:oleObj>
                </mc:Choice>
                <mc:Fallback>
                  <p:oleObj name="Equation" r:id="rId6" imgW="1193800" imgH="342900" progId="Equation.3">
                    <p:embed/>
                    <p:pic>
                      <p:nvPicPr>
                        <p:cNvPr id="2051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740" y="1519316"/>
                          <a:ext cx="1343596" cy="413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Text Box 63"/>
            <p:cNvSpPr txBox="1">
              <a:spLocks noChangeArrowheads="1"/>
            </p:cNvSpPr>
            <p:nvPr/>
          </p:nvSpPr>
          <p:spPr bwMode="auto">
            <a:xfrm>
              <a:off x="3978662" y="1119120"/>
              <a:ext cx="2487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i="1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2059" name="Line 6"/>
            <p:cNvSpPr>
              <a:spLocks noChangeShapeType="1"/>
            </p:cNvSpPr>
            <p:nvPr/>
          </p:nvSpPr>
          <p:spPr bwMode="auto">
            <a:xfrm>
              <a:off x="4068070" y="2909648"/>
              <a:ext cx="4364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0" name="Line 20"/>
            <p:cNvSpPr>
              <a:spLocks noChangeShapeType="1"/>
            </p:cNvSpPr>
            <p:nvPr/>
          </p:nvSpPr>
          <p:spPr bwMode="auto">
            <a:xfrm flipV="1">
              <a:off x="4091359" y="1423563"/>
              <a:ext cx="0" cy="14860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1" name="Freeform 36"/>
            <p:cNvSpPr>
              <a:spLocks/>
            </p:cNvSpPr>
            <p:nvPr/>
          </p:nvSpPr>
          <p:spPr bwMode="auto">
            <a:xfrm rot="21468852">
              <a:off x="3933711" y="1695501"/>
              <a:ext cx="3729824" cy="1003491"/>
            </a:xfrm>
            <a:custGeom>
              <a:avLst/>
              <a:gdLst>
                <a:gd name="T0" fmla="*/ 0 w 3848"/>
                <a:gd name="T1" fmla="*/ 0 h 1124"/>
                <a:gd name="T2" fmla="*/ 1 w 3848"/>
                <a:gd name="T3" fmla="*/ 0 h 1124"/>
                <a:gd name="T4" fmla="*/ 1 w 3848"/>
                <a:gd name="T5" fmla="*/ 0 h 1124"/>
                <a:gd name="T6" fmla="*/ 1 w 3848"/>
                <a:gd name="T7" fmla="*/ 0 h 1124"/>
                <a:gd name="T8" fmla="*/ 1 w 3848"/>
                <a:gd name="T9" fmla="*/ 0 h 1124"/>
                <a:gd name="T10" fmla="*/ 2 w 3848"/>
                <a:gd name="T11" fmla="*/ 0 h 1124"/>
                <a:gd name="T12" fmla="*/ 2 w 3848"/>
                <a:gd name="T13" fmla="*/ 0 h 1124"/>
                <a:gd name="T14" fmla="*/ 2 w 3848"/>
                <a:gd name="T15" fmla="*/ 0 h 1124"/>
                <a:gd name="T16" fmla="*/ 2 w 3848"/>
                <a:gd name="T17" fmla="*/ 0 h 1124"/>
                <a:gd name="T18" fmla="*/ 2 w 3848"/>
                <a:gd name="T19" fmla="*/ 0 h 1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8"/>
                <a:gd name="T31" fmla="*/ 0 h 1124"/>
                <a:gd name="T32" fmla="*/ 3848 w 3848"/>
                <a:gd name="T33" fmla="*/ 1124 h 1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8" h="1124">
                  <a:moveTo>
                    <a:pt x="0" y="556"/>
                  </a:moveTo>
                  <a:cubicBezTo>
                    <a:pt x="53" y="278"/>
                    <a:pt x="107" y="0"/>
                    <a:pt x="224" y="76"/>
                  </a:cubicBezTo>
                  <a:cubicBezTo>
                    <a:pt x="341" y="152"/>
                    <a:pt x="545" y="1011"/>
                    <a:pt x="704" y="1012"/>
                  </a:cubicBezTo>
                  <a:cubicBezTo>
                    <a:pt x="863" y="1013"/>
                    <a:pt x="1013" y="83"/>
                    <a:pt x="1176" y="84"/>
                  </a:cubicBezTo>
                  <a:cubicBezTo>
                    <a:pt x="1339" y="85"/>
                    <a:pt x="1517" y="1016"/>
                    <a:pt x="1680" y="1020"/>
                  </a:cubicBezTo>
                  <a:cubicBezTo>
                    <a:pt x="1843" y="1024"/>
                    <a:pt x="1992" y="105"/>
                    <a:pt x="2152" y="108"/>
                  </a:cubicBezTo>
                  <a:cubicBezTo>
                    <a:pt x="2312" y="111"/>
                    <a:pt x="2480" y="1035"/>
                    <a:pt x="2640" y="1036"/>
                  </a:cubicBezTo>
                  <a:cubicBezTo>
                    <a:pt x="2800" y="1037"/>
                    <a:pt x="2952" y="116"/>
                    <a:pt x="3112" y="116"/>
                  </a:cubicBezTo>
                  <a:cubicBezTo>
                    <a:pt x="3272" y="116"/>
                    <a:pt x="3477" y="948"/>
                    <a:pt x="3600" y="1036"/>
                  </a:cubicBezTo>
                  <a:cubicBezTo>
                    <a:pt x="3723" y="1124"/>
                    <a:pt x="3785" y="884"/>
                    <a:pt x="3848" y="6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2" name="Line 61"/>
            <p:cNvSpPr>
              <a:spLocks noChangeShapeType="1"/>
            </p:cNvSpPr>
            <p:nvPr/>
          </p:nvSpPr>
          <p:spPr bwMode="auto">
            <a:xfrm flipH="1">
              <a:off x="4091359" y="2603239"/>
              <a:ext cx="4132903" cy="15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3" name="Line 62"/>
            <p:cNvSpPr>
              <a:spLocks noChangeShapeType="1"/>
            </p:cNvSpPr>
            <p:nvPr/>
          </p:nvSpPr>
          <p:spPr bwMode="auto">
            <a:xfrm flipH="1">
              <a:off x="4068070" y="1791254"/>
              <a:ext cx="4132903" cy="15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4" name="Line 64"/>
            <p:cNvSpPr>
              <a:spLocks noChangeShapeType="1"/>
            </p:cNvSpPr>
            <p:nvPr/>
          </p:nvSpPr>
          <p:spPr bwMode="auto">
            <a:xfrm>
              <a:off x="4616258" y="2612814"/>
              <a:ext cx="0" cy="291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5" name="Line 65"/>
            <p:cNvSpPr>
              <a:spLocks noChangeShapeType="1"/>
            </p:cNvSpPr>
            <p:nvPr/>
          </p:nvSpPr>
          <p:spPr bwMode="auto">
            <a:xfrm>
              <a:off x="5056957" y="1787424"/>
              <a:ext cx="10749" cy="11183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6" name="Line 66"/>
            <p:cNvSpPr>
              <a:spLocks noChangeShapeType="1"/>
            </p:cNvSpPr>
            <p:nvPr/>
          </p:nvSpPr>
          <p:spPr bwMode="auto">
            <a:xfrm>
              <a:off x="5576481" y="2622390"/>
              <a:ext cx="0" cy="291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7" name="Line 67"/>
            <p:cNvSpPr>
              <a:spLocks noChangeShapeType="1"/>
            </p:cNvSpPr>
            <p:nvPr/>
          </p:nvSpPr>
          <p:spPr bwMode="auto">
            <a:xfrm>
              <a:off x="6006432" y="1791254"/>
              <a:ext cx="16123" cy="11126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8" name="Line 68"/>
            <p:cNvSpPr>
              <a:spLocks noChangeShapeType="1"/>
            </p:cNvSpPr>
            <p:nvPr/>
          </p:nvSpPr>
          <p:spPr bwMode="auto">
            <a:xfrm>
              <a:off x="6516999" y="2603239"/>
              <a:ext cx="0" cy="291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69" name="Line 69"/>
            <p:cNvSpPr>
              <a:spLocks noChangeShapeType="1"/>
            </p:cNvSpPr>
            <p:nvPr/>
          </p:nvSpPr>
          <p:spPr bwMode="auto">
            <a:xfrm>
              <a:off x="6937992" y="1777849"/>
              <a:ext cx="16123" cy="11183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70" name="Line 70"/>
            <p:cNvSpPr>
              <a:spLocks noChangeShapeType="1"/>
            </p:cNvSpPr>
            <p:nvPr/>
          </p:nvSpPr>
          <p:spPr bwMode="auto">
            <a:xfrm>
              <a:off x="7484388" y="2607069"/>
              <a:ext cx="0" cy="291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71" name="Text Box 71"/>
            <p:cNvSpPr txBox="1">
              <a:spLocks noChangeArrowheads="1"/>
            </p:cNvSpPr>
            <p:nvPr/>
          </p:nvSpPr>
          <p:spPr bwMode="auto">
            <a:xfrm>
              <a:off x="4442486" y="2924969"/>
              <a:ext cx="31708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</a:t>
              </a:r>
            </a:p>
          </p:txBody>
        </p:sp>
        <p:sp>
          <p:nvSpPr>
            <p:cNvPr id="2072" name="Text Box 72"/>
            <p:cNvSpPr txBox="1">
              <a:spLocks noChangeArrowheads="1"/>
            </p:cNvSpPr>
            <p:nvPr/>
          </p:nvSpPr>
          <p:spPr bwMode="auto">
            <a:xfrm>
              <a:off x="4841982" y="2924969"/>
              <a:ext cx="324255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2</a:t>
              </a:r>
            </a:p>
          </p:txBody>
        </p:sp>
        <p:sp>
          <p:nvSpPr>
            <p:cNvPr id="2073" name="Text Box 73"/>
            <p:cNvSpPr txBox="1">
              <a:spLocks noChangeArrowheads="1"/>
            </p:cNvSpPr>
            <p:nvPr/>
          </p:nvSpPr>
          <p:spPr bwMode="auto">
            <a:xfrm>
              <a:off x="5343591" y="2924969"/>
              <a:ext cx="326046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3</a:t>
              </a:r>
            </a:p>
          </p:txBody>
        </p:sp>
        <p:sp>
          <p:nvSpPr>
            <p:cNvPr id="2074" name="Text Box 74"/>
            <p:cNvSpPr txBox="1">
              <a:spLocks noChangeArrowheads="1"/>
            </p:cNvSpPr>
            <p:nvPr/>
          </p:nvSpPr>
          <p:spPr bwMode="auto">
            <a:xfrm>
              <a:off x="5812954" y="2924969"/>
              <a:ext cx="326046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4</a:t>
              </a:r>
            </a:p>
          </p:txBody>
        </p:sp>
        <p:sp>
          <p:nvSpPr>
            <p:cNvPr id="2075" name="Text Box 75"/>
            <p:cNvSpPr txBox="1">
              <a:spLocks noChangeArrowheads="1"/>
            </p:cNvSpPr>
            <p:nvPr/>
          </p:nvSpPr>
          <p:spPr bwMode="auto">
            <a:xfrm>
              <a:off x="6303815" y="2924969"/>
              <a:ext cx="42815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5</a:t>
              </a:r>
            </a:p>
          </p:txBody>
        </p:sp>
        <p:sp>
          <p:nvSpPr>
            <p:cNvPr id="2076" name="Text Box 77"/>
            <p:cNvSpPr txBox="1">
              <a:spLocks noChangeArrowheads="1"/>
            </p:cNvSpPr>
            <p:nvPr/>
          </p:nvSpPr>
          <p:spPr bwMode="auto">
            <a:xfrm>
              <a:off x="3933711" y="2924969"/>
              <a:ext cx="31708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0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669258" y="3645668"/>
            <a:ext cx="5007136" cy="2721004"/>
            <a:chOff x="3682906" y="3679796"/>
            <a:chExt cx="5007136" cy="2721004"/>
          </a:xfrm>
        </p:grpSpPr>
        <p:sp>
          <p:nvSpPr>
            <p:cNvPr id="2077" name="Text Box 78"/>
            <p:cNvSpPr txBox="1">
              <a:spLocks noChangeArrowheads="1"/>
            </p:cNvSpPr>
            <p:nvPr/>
          </p:nvSpPr>
          <p:spPr bwMode="auto">
            <a:xfrm>
              <a:off x="8310252" y="5443271"/>
              <a:ext cx="379790" cy="31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  <a:sym typeface="Symbol" pitchFamily="18" charset="2"/>
                </a:rPr>
                <a:t></a:t>
              </a:r>
            </a:p>
          </p:txBody>
        </p:sp>
        <p:graphicFrame>
          <p:nvGraphicFramePr>
            <p:cNvPr id="2052" name="Object 80"/>
            <p:cNvGraphicFramePr>
              <a:graphicFrameLocks noChangeAspect="1"/>
            </p:cNvGraphicFramePr>
            <p:nvPr/>
          </p:nvGraphicFramePr>
          <p:xfrm>
            <a:off x="3682906" y="4185077"/>
            <a:ext cx="257971" cy="291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60" name="Equation" r:id="rId8" imgW="228600" imgH="241200" progId="Equation.3">
                    <p:embed/>
                  </p:oleObj>
                </mc:Choice>
                <mc:Fallback>
                  <p:oleObj name="Equation" r:id="rId8" imgW="228600" imgH="241200" progId="Equation.3">
                    <p:embed/>
                    <p:pic>
                      <p:nvPicPr>
                        <p:cNvPr id="2052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2906" y="4185077"/>
                          <a:ext cx="257971" cy="2910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8" name="Text Box 81"/>
            <p:cNvSpPr txBox="1">
              <a:spLocks noChangeArrowheads="1"/>
            </p:cNvSpPr>
            <p:nvPr/>
          </p:nvSpPr>
          <p:spPr bwMode="auto">
            <a:xfrm>
              <a:off x="3961431" y="3679796"/>
              <a:ext cx="2487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i="1" dirty="0" smtClean="0">
                  <a:solidFill>
                    <a:srgbClr val="000000"/>
                  </a:solidFill>
                </a:rPr>
                <a:t>I</a:t>
              </a:r>
              <a:endParaRPr lang="fr-FR" i="1" dirty="0">
                <a:solidFill>
                  <a:srgbClr val="000000"/>
                </a:solidFill>
              </a:endParaRPr>
            </a:p>
          </p:txBody>
        </p:sp>
        <p:sp>
          <p:nvSpPr>
            <p:cNvPr id="2079" name="Line 82"/>
            <p:cNvSpPr>
              <a:spLocks noChangeShapeType="1"/>
            </p:cNvSpPr>
            <p:nvPr/>
          </p:nvSpPr>
          <p:spPr bwMode="auto">
            <a:xfrm>
              <a:off x="4064487" y="5456676"/>
              <a:ext cx="4364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0" name="Line 83"/>
            <p:cNvSpPr>
              <a:spLocks noChangeShapeType="1"/>
            </p:cNvSpPr>
            <p:nvPr/>
          </p:nvSpPr>
          <p:spPr bwMode="auto">
            <a:xfrm flipH="1" flipV="1">
              <a:off x="4087776" y="3970591"/>
              <a:ext cx="10749" cy="212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1" name="Freeform 84"/>
            <p:cNvSpPr>
              <a:spLocks/>
            </p:cNvSpPr>
            <p:nvPr/>
          </p:nvSpPr>
          <p:spPr bwMode="auto">
            <a:xfrm rot="21468852">
              <a:off x="3935502" y="4240614"/>
              <a:ext cx="3729824" cy="1330966"/>
            </a:xfrm>
            <a:custGeom>
              <a:avLst/>
              <a:gdLst>
                <a:gd name="T0" fmla="*/ 0 w 3848"/>
                <a:gd name="T1" fmla="*/ 1 h 1124"/>
                <a:gd name="T2" fmla="*/ 1 w 3848"/>
                <a:gd name="T3" fmla="*/ 1 h 1124"/>
                <a:gd name="T4" fmla="*/ 1 w 3848"/>
                <a:gd name="T5" fmla="*/ 4 h 1124"/>
                <a:gd name="T6" fmla="*/ 1 w 3848"/>
                <a:gd name="T7" fmla="*/ 1 h 1124"/>
                <a:gd name="T8" fmla="*/ 1 w 3848"/>
                <a:gd name="T9" fmla="*/ 4 h 1124"/>
                <a:gd name="T10" fmla="*/ 2 w 3848"/>
                <a:gd name="T11" fmla="*/ 1 h 1124"/>
                <a:gd name="T12" fmla="*/ 2 w 3848"/>
                <a:gd name="T13" fmla="*/ 4 h 1124"/>
                <a:gd name="T14" fmla="*/ 2 w 3848"/>
                <a:gd name="T15" fmla="*/ 1 h 1124"/>
                <a:gd name="T16" fmla="*/ 2 w 3848"/>
                <a:gd name="T17" fmla="*/ 4 h 1124"/>
                <a:gd name="T18" fmla="*/ 2 w 3848"/>
                <a:gd name="T19" fmla="*/ 2 h 1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8"/>
                <a:gd name="T31" fmla="*/ 0 h 1124"/>
                <a:gd name="T32" fmla="*/ 3848 w 3848"/>
                <a:gd name="T33" fmla="*/ 1124 h 1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8" h="1124">
                  <a:moveTo>
                    <a:pt x="0" y="556"/>
                  </a:moveTo>
                  <a:cubicBezTo>
                    <a:pt x="53" y="278"/>
                    <a:pt x="107" y="0"/>
                    <a:pt x="224" y="76"/>
                  </a:cubicBezTo>
                  <a:cubicBezTo>
                    <a:pt x="341" y="152"/>
                    <a:pt x="545" y="1011"/>
                    <a:pt x="704" y="1012"/>
                  </a:cubicBezTo>
                  <a:cubicBezTo>
                    <a:pt x="863" y="1013"/>
                    <a:pt x="1013" y="83"/>
                    <a:pt x="1176" y="84"/>
                  </a:cubicBezTo>
                  <a:cubicBezTo>
                    <a:pt x="1339" y="85"/>
                    <a:pt x="1517" y="1016"/>
                    <a:pt x="1680" y="1020"/>
                  </a:cubicBezTo>
                  <a:cubicBezTo>
                    <a:pt x="1843" y="1024"/>
                    <a:pt x="1992" y="105"/>
                    <a:pt x="2152" y="108"/>
                  </a:cubicBezTo>
                  <a:cubicBezTo>
                    <a:pt x="2312" y="111"/>
                    <a:pt x="2480" y="1035"/>
                    <a:pt x="2640" y="1036"/>
                  </a:cubicBezTo>
                  <a:cubicBezTo>
                    <a:pt x="2800" y="1037"/>
                    <a:pt x="2952" y="116"/>
                    <a:pt x="3112" y="116"/>
                  </a:cubicBezTo>
                  <a:cubicBezTo>
                    <a:pt x="3272" y="116"/>
                    <a:pt x="3477" y="948"/>
                    <a:pt x="3600" y="1036"/>
                  </a:cubicBezTo>
                  <a:cubicBezTo>
                    <a:pt x="3723" y="1124"/>
                    <a:pt x="3785" y="884"/>
                    <a:pt x="3848" y="6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2" name="Line 86"/>
            <p:cNvSpPr>
              <a:spLocks noChangeShapeType="1"/>
            </p:cNvSpPr>
            <p:nvPr/>
          </p:nvSpPr>
          <p:spPr bwMode="auto">
            <a:xfrm flipH="1">
              <a:off x="4064487" y="4338282"/>
              <a:ext cx="4132903" cy="15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3" name="Line 88"/>
            <p:cNvSpPr>
              <a:spLocks noChangeShapeType="1"/>
            </p:cNvSpPr>
            <p:nvPr/>
          </p:nvSpPr>
          <p:spPr bwMode="auto">
            <a:xfrm>
              <a:off x="5053374" y="4334452"/>
              <a:ext cx="10749" cy="1750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4" name="Line 90"/>
            <p:cNvSpPr>
              <a:spLocks noChangeShapeType="1"/>
            </p:cNvSpPr>
            <p:nvPr/>
          </p:nvSpPr>
          <p:spPr bwMode="auto">
            <a:xfrm>
              <a:off x="6002849" y="4338282"/>
              <a:ext cx="16123" cy="1744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5" name="Line 92"/>
            <p:cNvSpPr>
              <a:spLocks noChangeShapeType="1"/>
            </p:cNvSpPr>
            <p:nvPr/>
          </p:nvSpPr>
          <p:spPr bwMode="auto">
            <a:xfrm>
              <a:off x="6934409" y="4324877"/>
              <a:ext cx="5374" cy="17618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86" name="Text Box 94"/>
            <p:cNvSpPr txBox="1">
              <a:spLocks noChangeArrowheads="1"/>
            </p:cNvSpPr>
            <p:nvPr/>
          </p:nvSpPr>
          <p:spPr bwMode="auto">
            <a:xfrm>
              <a:off x="4438903" y="5471997"/>
              <a:ext cx="31708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</a:t>
              </a:r>
            </a:p>
          </p:txBody>
        </p:sp>
        <p:sp>
          <p:nvSpPr>
            <p:cNvPr id="2087" name="Text Box 95"/>
            <p:cNvSpPr txBox="1">
              <a:spLocks noChangeArrowheads="1"/>
            </p:cNvSpPr>
            <p:nvPr/>
          </p:nvSpPr>
          <p:spPr bwMode="auto">
            <a:xfrm>
              <a:off x="4838399" y="5471997"/>
              <a:ext cx="326046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2</a:t>
              </a:r>
            </a:p>
          </p:txBody>
        </p:sp>
        <p:sp>
          <p:nvSpPr>
            <p:cNvPr id="2088" name="Text Box 96"/>
            <p:cNvSpPr txBox="1">
              <a:spLocks noChangeArrowheads="1"/>
            </p:cNvSpPr>
            <p:nvPr/>
          </p:nvSpPr>
          <p:spPr bwMode="auto">
            <a:xfrm>
              <a:off x="5340008" y="5471997"/>
              <a:ext cx="324255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3</a:t>
              </a:r>
            </a:p>
          </p:txBody>
        </p: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5809371" y="5471997"/>
              <a:ext cx="324255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4</a:t>
              </a:r>
            </a:p>
          </p:txBody>
        </p:sp>
        <p:sp>
          <p:nvSpPr>
            <p:cNvPr id="2090" name="Text Box 98"/>
            <p:cNvSpPr txBox="1">
              <a:spLocks noChangeArrowheads="1"/>
            </p:cNvSpPr>
            <p:nvPr/>
          </p:nvSpPr>
          <p:spPr bwMode="auto">
            <a:xfrm>
              <a:off x="6300232" y="5471997"/>
              <a:ext cx="42815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5</a:t>
              </a:r>
            </a:p>
          </p:txBody>
        </p:sp>
        <p:sp>
          <p:nvSpPr>
            <p:cNvPr id="2091" name="Text Box 99"/>
            <p:cNvSpPr txBox="1">
              <a:spLocks noChangeArrowheads="1"/>
            </p:cNvSpPr>
            <p:nvPr/>
          </p:nvSpPr>
          <p:spPr bwMode="auto">
            <a:xfrm>
              <a:off x="3822640" y="5311132"/>
              <a:ext cx="31708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0</a:t>
              </a:r>
            </a:p>
          </p:txBody>
        </p:sp>
        <p:graphicFrame>
          <p:nvGraphicFramePr>
            <p:cNvPr id="2053" name="Object 100"/>
            <p:cNvGraphicFramePr>
              <a:graphicFrameLocks noChangeAspect="1"/>
            </p:cNvGraphicFramePr>
            <p:nvPr/>
          </p:nvGraphicFramePr>
          <p:xfrm>
            <a:off x="6602989" y="3905479"/>
            <a:ext cx="1589027" cy="43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61" name="Equation" r:id="rId10" imgW="952200" imgH="241200" progId="Equation.3">
                    <p:embed/>
                  </p:oleObj>
                </mc:Choice>
                <mc:Fallback>
                  <p:oleObj name="Equation" r:id="rId10" imgW="952200" imgH="241200" progId="Equation.3">
                    <p:embed/>
                    <p:pic>
                      <p:nvPicPr>
                        <p:cNvPr id="2053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2989" y="3905479"/>
                          <a:ext cx="1589027" cy="430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Line 102"/>
            <p:cNvSpPr>
              <a:spLocks noChangeShapeType="1"/>
            </p:cNvSpPr>
            <p:nvPr/>
          </p:nvSpPr>
          <p:spPr bwMode="auto">
            <a:xfrm>
              <a:off x="4100317" y="6107796"/>
              <a:ext cx="42995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93" name="Text Box 103"/>
            <p:cNvSpPr txBox="1">
              <a:spLocks noChangeArrowheads="1"/>
            </p:cNvSpPr>
            <p:nvPr/>
          </p:nvSpPr>
          <p:spPr bwMode="auto">
            <a:xfrm>
              <a:off x="8349664" y="5906715"/>
              <a:ext cx="254388" cy="31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  <a:sym typeface="Symbol" pitchFamily="18" charset="2"/>
                </a:rPr>
                <a:t></a:t>
              </a:r>
            </a:p>
          </p:txBody>
        </p:sp>
        <p:sp>
          <p:nvSpPr>
            <p:cNvPr id="2094" name="Text Box 104"/>
            <p:cNvSpPr txBox="1">
              <a:spLocks noChangeArrowheads="1"/>
            </p:cNvSpPr>
            <p:nvPr/>
          </p:nvSpPr>
          <p:spPr bwMode="auto">
            <a:xfrm>
              <a:off x="4910057" y="6140352"/>
              <a:ext cx="240056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</a:t>
              </a:r>
            </a:p>
          </p:txBody>
        </p:sp>
        <p:sp>
          <p:nvSpPr>
            <p:cNvPr id="2095" name="Text Box 105"/>
            <p:cNvSpPr txBox="1">
              <a:spLocks noChangeArrowheads="1"/>
            </p:cNvSpPr>
            <p:nvPr/>
          </p:nvSpPr>
          <p:spPr bwMode="auto">
            <a:xfrm>
              <a:off x="5852366" y="6136522"/>
              <a:ext cx="326046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2</a:t>
              </a:r>
            </a:p>
          </p:txBody>
        </p:sp>
        <p:sp>
          <p:nvSpPr>
            <p:cNvPr id="2096" name="Text Box 106"/>
            <p:cNvSpPr txBox="1">
              <a:spLocks noChangeArrowheads="1"/>
            </p:cNvSpPr>
            <p:nvPr/>
          </p:nvSpPr>
          <p:spPr bwMode="auto">
            <a:xfrm>
              <a:off x="6740931" y="6121201"/>
              <a:ext cx="326046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3</a:t>
              </a:r>
            </a:p>
          </p:txBody>
        </p:sp>
        <p:sp>
          <p:nvSpPr>
            <p:cNvPr id="2097" name="Text Box 107"/>
            <p:cNvSpPr txBox="1">
              <a:spLocks noChangeArrowheads="1"/>
            </p:cNvSpPr>
            <p:nvPr/>
          </p:nvSpPr>
          <p:spPr bwMode="auto">
            <a:xfrm>
              <a:off x="3819057" y="6123117"/>
              <a:ext cx="317089" cy="26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0</a:t>
              </a:r>
            </a:p>
          </p:txBody>
        </p:sp>
      </p:grpSp>
      <p:sp>
        <p:nvSpPr>
          <p:cNvPr id="50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2.2. Cas de deux ondes planes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0" y="3370997"/>
            <a:ext cx="2920621" cy="1542197"/>
            <a:chOff x="0" y="3370997"/>
            <a:chExt cx="2920621" cy="1542197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0" y="3370997"/>
              <a:ext cx="2920621" cy="15421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131078" name="Object 6"/>
            <p:cNvGraphicFramePr>
              <a:graphicFrameLocks noChangeAspect="1"/>
            </p:cNvGraphicFramePr>
            <p:nvPr/>
          </p:nvGraphicFramePr>
          <p:xfrm>
            <a:off x="0" y="3546475"/>
            <a:ext cx="2754299" cy="1173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62" name="Équation" r:id="rId12" imgW="1676400" imgH="711200" progId="Equation.3">
                    <p:embed/>
                  </p:oleObj>
                </mc:Choice>
                <mc:Fallback>
                  <p:oleObj name="Équation" r:id="rId12" imgW="1676400" imgH="711200" progId="Equation.3">
                    <p:embed/>
                    <p:pic>
                      <p:nvPicPr>
                        <p:cNvPr id="13107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546475"/>
                          <a:ext cx="2754299" cy="1173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0" y="10141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2.2.3. Cas particulier : ondes polarisées rectilignement, coplanaires, issues d’une même source</a:t>
            </a:r>
          </a:p>
          <a:p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46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35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1910694"/>
            <a:ext cx="9144000" cy="4244454"/>
            <a:chOff x="0" y="1460310"/>
            <a:chExt cx="9144000" cy="424445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1460310"/>
              <a:ext cx="9144000" cy="42444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505" name="Rectangle 1"/>
            <p:cNvSpPr>
              <a:spLocks noChangeArrowheads="1"/>
            </p:cNvSpPr>
            <p:nvPr/>
          </p:nvSpPr>
          <p:spPr bwMode="auto">
            <a:xfrm>
              <a:off x="79608" y="2003859"/>
              <a:ext cx="8742528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I n’est donc plus la simple somme des intensités. Aussi surprenant que cela puisse paraître pour le novice, il est possible de créer de l’obscurité en superposant deux faisceaux lumineux !</a:t>
              </a:r>
            </a:p>
            <a:p>
              <a:pPr marL="0" marR="0" lvl="0" indent="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Arial Narrow" pitchFamily="34" charset="0"/>
                <a:cs typeface="Times New Roman" pitchFamily="18" charset="0"/>
              </a:endParaRPr>
            </a:p>
            <a:p>
              <a:pPr marL="0" marR="0" lvl="0" indent="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319088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On constate également que dans un problème d’interférences, tout le travail est de calculer la différence de marche entre les deux ondes. C’est donc un problème de géométrie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2.2. Cas de deux ondes planes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0141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2.2.3. Cas particulier : ondes polarisées rectilignement, coplanaires, issues d’une même source</a:t>
            </a:r>
          </a:p>
          <a:p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23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0826" y="1478936"/>
            <a:ext cx="8764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Il existe donc des conditions auxquelles doivent satisfaire deux faisceaux lumineux pour pouvoir interférer !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0826" y="2189407"/>
            <a:ext cx="868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atomes n’émettent pratiquement que pendant un temps limité </a:t>
            </a:r>
            <a:r>
              <a:rPr lang="fr-FR" i="1" dirty="0" smtClean="0">
                <a:sym typeface="Symbol"/>
              </a:rPr>
              <a:t></a:t>
            </a:r>
            <a:r>
              <a:rPr lang="fr-FR" dirty="0" smtClean="0"/>
              <a:t>  qui correspond à la durée de vie dans la théorie quantique et le coefficient d’amortissement en théorie classique</a:t>
            </a:r>
            <a:endParaRPr lang="fr-FR" dirty="0"/>
          </a:p>
        </p:txBody>
      </p:sp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1090614" y="3034703"/>
            <a:ext cx="658082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la phase à l’origine de chaque photon émis varie dans le temps ! 	Elle est aléatoire 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3834408"/>
            <a:ext cx="876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cela est également vrai pour deux vibrations émises par </a:t>
            </a:r>
            <a:r>
              <a:rPr lang="fr-FR" b="1" dirty="0" smtClean="0">
                <a:solidFill>
                  <a:srgbClr val="FF0000"/>
                </a:solidFill>
              </a:rPr>
              <a:t>deux sources différentes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026" y="4971931"/>
            <a:ext cx="868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Conséquence d’une phase aléatoire dans le temps sur les interférences</a:t>
            </a:r>
            <a:endParaRPr lang="fr-FR" b="1" dirty="0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030879"/>
              </p:ext>
            </p:extLst>
          </p:nvPr>
        </p:nvGraphicFramePr>
        <p:xfrm>
          <a:off x="2791802" y="5753816"/>
          <a:ext cx="2903172" cy="82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0" name="Équation" r:id="rId3" imgW="1841500" imgH="520700" progId="Equation.3">
                  <p:embed/>
                </p:oleObj>
              </mc:Choice>
              <mc:Fallback>
                <p:oleObj name="Équation" r:id="rId3" imgW="1841500" imgH="520700" progId="Equation.3">
                  <p:embed/>
                  <p:pic>
                    <p:nvPicPr>
                      <p:cNvPr id="151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802" y="5753816"/>
                        <a:ext cx="2903172" cy="827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2.3. Notion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cohérence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9" name="Rectangle 2"/>
          <p:cNvSpPr txBox="1">
            <a:spLocks noChangeArrowheads="1"/>
          </p:cNvSpPr>
          <p:nvPr/>
        </p:nvSpPr>
        <p:spPr>
          <a:xfrm>
            <a:off x="0" y="1014114"/>
            <a:ext cx="7715272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2.3.1. Mécanisme d’émission par une source lumineuse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1" y="4203740"/>
            <a:ext cx="925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2.3.2. Conséquence d’une phase aléatoire dans le temps sur les interférences</a:t>
            </a:r>
          </a:p>
        </p:txBody>
      </p:sp>
      <p:sp>
        <p:nvSpPr>
          <p:cNvPr id="101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775" y="5292150"/>
            <a:ext cx="79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aurait du calculer la moyenne du flux du vecteur de </a:t>
            </a:r>
            <a:r>
              <a:rPr lang="fr-FR" dirty="0" err="1" smtClean="0"/>
              <a:t>poyting</a:t>
            </a:r>
            <a:r>
              <a:rPr lang="fr-FR" dirty="0" smtClean="0"/>
              <a:t> sur le temps </a:t>
            </a:r>
          </a:p>
          <a:p>
            <a:r>
              <a:rPr lang="fr-FR" dirty="0" smtClean="0"/>
              <a:t>d’intégration du détecteur ! On aurait trouvé un terme d’interférence du type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2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59180" y="1404183"/>
            <a:ext cx="518615" cy="62128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17883" y="1638409"/>
            <a:ext cx="585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Ondes incohérentes 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 phase relative aléatoire   </a:t>
            </a:r>
          </a:p>
          <a:p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		 pas d’interférences!   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/>
          </p:nvPr>
        </p:nvGraphicFramePr>
        <p:xfrm>
          <a:off x="6652087" y="1544581"/>
          <a:ext cx="1447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2" name="Equation" r:id="rId3" imgW="876240" imgH="304560" progId="Equation.3">
                  <p:embed/>
                </p:oleObj>
              </mc:Choice>
              <mc:Fallback>
                <p:oleObj name="Equation" r:id="rId3" imgW="876240" imgH="304560" progId="Equation.3">
                  <p:embed/>
                  <p:pic>
                    <p:nvPicPr>
                      <p:cNvPr id="13" name="Obje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2087" y="1544581"/>
                        <a:ext cx="1447800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817883" y="3593578"/>
            <a:ext cx="522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Ondes cohérentes  </a:t>
            </a:r>
            <a:r>
              <a:rPr lang="fr-FR" b="1" dirty="0" smtClean="0">
                <a:solidFill>
                  <a:srgbClr val="00B050"/>
                </a:solidFill>
                <a:sym typeface="Wingdings" pitchFamily="2" charset="2"/>
              </a:rPr>
              <a:t>  phase relative fixe   </a:t>
            </a:r>
          </a:p>
          <a:p>
            <a:r>
              <a:rPr lang="fr-FR" b="1" dirty="0">
                <a:solidFill>
                  <a:srgbClr val="00B050"/>
                </a:solidFill>
                <a:sym typeface="Wingdings" pitchFamily="2" charset="2"/>
              </a:rPr>
              <a:t>	</a:t>
            </a:r>
            <a:r>
              <a:rPr lang="fr-FR" b="1" dirty="0" smtClean="0">
                <a:solidFill>
                  <a:srgbClr val="00B050"/>
                </a:solidFill>
                <a:sym typeface="Wingdings" pitchFamily="2" charset="2"/>
              </a:rPr>
              <a:t>		 interférences!   </a:t>
            </a:r>
            <a:endParaRPr lang="fr-FR" b="1" dirty="0">
              <a:solidFill>
                <a:srgbClr val="00B050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/>
          </p:nvPr>
        </p:nvGraphicFramePr>
        <p:xfrm>
          <a:off x="6651897" y="3472195"/>
          <a:ext cx="19939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3" name="Equation" r:id="rId5" imgW="1206360" imgH="304560" progId="Equation.3">
                  <p:embed/>
                </p:oleObj>
              </mc:Choice>
              <mc:Fallback>
                <p:oleObj name="Equation" r:id="rId5" imgW="1206360" imgH="304560" progId="Equation.3">
                  <p:embed/>
                  <p:pic>
                    <p:nvPicPr>
                      <p:cNvPr id="15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897" y="3472195"/>
                        <a:ext cx="19939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èche à angle droit 15"/>
          <p:cNvSpPr/>
          <p:nvPr/>
        </p:nvSpPr>
        <p:spPr>
          <a:xfrm rot="5400000">
            <a:off x="159179" y="3405485"/>
            <a:ext cx="518615" cy="62128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541792" y="2505530"/>
                <a:ext cx="15836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92" y="2505530"/>
                <a:ext cx="1583661" cy="27699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516423" y="4438309"/>
                <a:ext cx="4293451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r-FR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423" y="4438309"/>
                <a:ext cx="4293451" cy="348172"/>
              </a:xfrm>
              <a:prstGeom prst="rect">
                <a:avLst/>
              </a:prstGeom>
              <a:blipFill>
                <a:blip r:embed="rId8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2.3. Notion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cohérence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7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1388480" y="760413"/>
            <a:ext cx="7650163" cy="5597525"/>
            <a:chOff x="238" y="479"/>
            <a:chExt cx="4819" cy="3526"/>
          </a:xfrm>
        </p:grpSpPr>
        <p:grpSp>
          <p:nvGrpSpPr>
            <p:cNvPr id="3" name="Group 128"/>
            <p:cNvGrpSpPr>
              <a:grpSpLocks/>
            </p:cNvGrpSpPr>
            <p:nvPr/>
          </p:nvGrpSpPr>
          <p:grpSpPr bwMode="auto">
            <a:xfrm>
              <a:off x="238" y="479"/>
              <a:ext cx="4819" cy="3526"/>
              <a:chOff x="238" y="479"/>
              <a:chExt cx="4819" cy="3526"/>
            </a:xfrm>
          </p:grpSpPr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 rot="10800000">
                <a:off x="2302" y="1684"/>
                <a:ext cx="709" cy="253"/>
                <a:chOff x="1038" y="1348"/>
                <a:chExt cx="1109" cy="253"/>
              </a:xfrm>
            </p:grpSpPr>
            <p:grpSp>
              <p:nvGrpSpPr>
                <p:cNvPr id="5" name="Group 38"/>
                <p:cNvGrpSpPr>
                  <a:grpSpLocks/>
                </p:cNvGrpSpPr>
                <p:nvPr/>
              </p:nvGrpSpPr>
              <p:grpSpPr bwMode="auto">
                <a:xfrm>
                  <a:off x="1038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902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3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3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3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" name="Group 43"/>
                <p:cNvGrpSpPr>
                  <a:grpSpLocks/>
                </p:cNvGrpSpPr>
                <p:nvPr/>
              </p:nvGrpSpPr>
              <p:grpSpPr bwMode="auto">
                <a:xfrm>
                  <a:off x="1590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902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2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2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2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 rot="10800000">
                <a:off x="2590" y="1964"/>
                <a:ext cx="709" cy="253"/>
                <a:chOff x="1038" y="1348"/>
                <a:chExt cx="1109" cy="253"/>
              </a:xfrm>
            </p:grpSpPr>
            <p:grpSp>
              <p:nvGrpSpPr>
                <p:cNvPr id="8" name="Group 49"/>
                <p:cNvGrpSpPr>
                  <a:grpSpLocks/>
                </p:cNvGrpSpPr>
                <p:nvPr/>
              </p:nvGrpSpPr>
              <p:grpSpPr bwMode="auto">
                <a:xfrm>
                  <a:off x="1038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901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20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21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22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9" name="Group 54"/>
                <p:cNvGrpSpPr>
                  <a:grpSpLocks/>
                </p:cNvGrpSpPr>
                <p:nvPr/>
              </p:nvGrpSpPr>
              <p:grpSpPr bwMode="auto">
                <a:xfrm>
                  <a:off x="1590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9015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16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17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18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2214" y="2812"/>
                <a:ext cx="709" cy="253"/>
                <a:chOff x="1038" y="1348"/>
                <a:chExt cx="1109" cy="253"/>
              </a:xfrm>
            </p:grpSpPr>
            <p:grpSp>
              <p:nvGrpSpPr>
                <p:cNvPr id="11" name="Group 60"/>
                <p:cNvGrpSpPr>
                  <a:grpSpLocks/>
                </p:cNvGrpSpPr>
                <p:nvPr/>
              </p:nvGrpSpPr>
              <p:grpSpPr bwMode="auto">
                <a:xfrm>
                  <a:off x="1038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9009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10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11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12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2" name="Group 65"/>
                <p:cNvGrpSpPr>
                  <a:grpSpLocks/>
                </p:cNvGrpSpPr>
                <p:nvPr/>
              </p:nvGrpSpPr>
              <p:grpSpPr bwMode="auto">
                <a:xfrm>
                  <a:off x="1590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9005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06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07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08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70"/>
              <p:cNvGrpSpPr>
                <a:grpSpLocks/>
              </p:cNvGrpSpPr>
              <p:nvPr/>
            </p:nvGrpSpPr>
            <p:grpSpPr bwMode="auto">
              <a:xfrm>
                <a:off x="2918" y="3068"/>
                <a:ext cx="709" cy="253"/>
                <a:chOff x="1038" y="1348"/>
                <a:chExt cx="1109" cy="253"/>
              </a:xfrm>
            </p:grpSpPr>
            <p:grpSp>
              <p:nvGrpSpPr>
                <p:cNvPr id="14" name="Group 71"/>
                <p:cNvGrpSpPr>
                  <a:grpSpLocks/>
                </p:cNvGrpSpPr>
                <p:nvPr/>
              </p:nvGrpSpPr>
              <p:grpSpPr bwMode="auto">
                <a:xfrm>
                  <a:off x="1038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8999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00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01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02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" name="Group 76"/>
                <p:cNvGrpSpPr>
                  <a:grpSpLocks/>
                </p:cNvGrpSpPr>
                <p:nvPr/>
              </p:nvGrpSpPr>
              <p:grpSpPr bwMode="auto">
                <a:xfrm>
                  <a:off x="1590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8995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96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97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98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8921" name="Line 81"/>
              <p:cNvSpPr>
                <a:spLocks noChangeShapeType="1"/>
              </p:cNvSpPr>
              <p:nvPr/>
            </p:nvSpPr>
            <p:spPr bwMode="auto">
              <a:xfrm rot="5400000">
                <a:off x="2616" y="2096"/>
                <a:ext cx="7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2" name="Line 82"/>
              <p:cNvSpPr>
                <a:spLocks noChangeShapeType="1"/>
              </p:cNvSpPr>
              <p:nvPr/>
            </p:nvSpPr>
            <p:spPr bwMode="auto">
              <a:xfrm rot="5400000">
                <a:off x="2200" y="2128"/>
                <a:ext cx="7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3" name="AutoShape 83"/>
              <p:cNvSpPr>
                <a:spLocks/>
              </p:cNvSpPr>
              <p:nvPr/>
            </p:nvSpPr>
            <p:spPr bwMode="auto">
              <a:xfrm rot="5400000">
                <a:off x="2775" y="2073"/>
                <a:ext cx="56" cy="432"/>
              </a:xfrm>
              <a:prstGeom prst="rightBrace">
                <a:avLst>
                  <a:gd name="adj1" fmla="val 6428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4" name="AutoShape 84"/>
              <p:cNvSpPr>
                <a:spLocks/>
              </p:cNvSpPr>
              <p:nvPr/>
            </p:nvSpPr>
            <p:spPr bwMode="auto">
              <a:xfrm rot="5400000">
                <a:off x="3139" y="2149"/>
                <a:ext cx="56" cy="280"/>
              </a:xfrm>
              <a:prstGeom prst="righ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5" name="AutoShape 85"/>
              <p:cNvSpPr>
                <a:spLocks/>
              </p:cNvSpPr>
              <p:nvPr/>
            </p:nvSpPr>
            <p:spPr bwMode="auto">
              <a:xfrm rot="5400000">
                <a:off x="2419" y="2149"/>
                <a:ext cx="56" cy="280"/>
              </a:xfrm>
              <a:prstGeom prst="righ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6" name="AutoShape 86"/>
              <p:cNvSpPr>
                <a:spLocks/>
              </p:cNvSpPr>
              <p:nvPr/>
            </p:nvSpPr>
            <p:spPr bwMode="auto">
              <a:xfrm rot="5400000" flipV="1">
                <a:off x="2904" y="2664"/>
                <a:ext cx="64" cy="1440"/>
              </a:xfrm>
              <a:prstGeom prst="rightBrace">
                <a:avLst>
                  <a:gd name="adj1" fmla="val 187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2460" y="524"/>
                <a:ext cx="720" cy="842"/>
                <a:chOff x="2316" y="756"/>
                <a:chExt cx="720" cy="842"/>
              </a:xfrm>
            </p:grpSpPr>
            <p:grpSp>
              <p:nvGrpSpPr>
                <p:cNvPr id="17" name="Group 97"/>
                <p:cNvGrpSpPr>
                  <a:grpSpLocks/>
                </p:cNvGrpSpPr>
                <p:nvPr/>
              </p:nvGrpSpPr>
              <p:grpSpPr bwMode="auto">
                <a:xfrm rot="5400000">
                  <a:off x="2402" y="672"/>
                  <a:ext cx="541" cy="709"/>
                  <a:chOff x="1378" y="1776"/>
                  <a:chExt cx="541" cy="709"/>
                </a:xfrm>
              </p:grpSpPr>
              <p:grpSp>
                <p:nvGrpSpPr>
                  <p:cNvPr id="18" name="Group 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150" y="2004"/>
                    <a:ext cx="709" cy="253"/>
                    <a:chOff x="1038" y="1348"/>
                    <a:chExt cx="1109" cy="253"/>
                  </a:xfrm>
                </p:grpSpPr>
                <p:grpSp>
                  <p:nvGrpSpPr>
                    <p:cNvPr id="1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8" y="1348"/>
                      <a:ext cx="557" cy="253"/>
                      <a:chOff x="1038" y="1348"/>
                      <a:chExt cx="1205" cy="253"/>
                    </a:xfrm>
                  </p:grpSpPr>
                  <p:sp>
                    <p:nvSpPr>
                      <p:cNvPr id="38989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8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90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37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91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33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92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9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0" y="1348"/>
                      <a:ext cx="557" cy="253"/>
                      <a:chOff x="1038" y="1348"/>
                      <a:chExt cx="1205" cy="253"/>
                    </a:xfrm>
                  </p:grpSpPr>
                  <p:sp>
                    <p:nvSpPr>
                      <p:cNvPr id="38985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8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86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37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87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33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88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9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2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438" y="2004"/>
                    <a:ext cx="709" cy="253"/>
                    <a:chOff x="1038" y="1348"/>
                    <a:chExt cx="1109" cy="253"/>
                  </a:xfrm>
                </p:grpSpPr>
                <p:grpSp>
                  <p:nvGrpSpPr>
                    <p:cNvPr id="22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8" y="1348"/>
                      <a:ext cx="557" cy="253"/>
                      <a:chOff x="1038" y="1348"/>
                      <a:chExt cx="1205" cy="253"/>
                    </a:xfrm>
                  </p:grpSpPr>
                  <p:sp>
                    <p:nvSpPr>
                      <p:cNvPr id="38979" name="Freeform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8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80" name="Freeform 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37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81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33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82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9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0" y="1348"/>
                      <a:ext cx="557" cy="253"/>
                      <a:chOff x="1038" y="1348"/>
                      <a:chExt cx="1205" cy="253"/>
                    </a:xfrm>
                  </p:grpSpPr>
                  <p:sp>
                    <p:nvSpPr>
                      <p:cNvPr id="38975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8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76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37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77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33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978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9" y="1348"/>
                        <a:ext cx="314" cy="253"/>
                      </a:xfrm>
                      <a:custGeom>
                        <a:avLst/>
                        <a:gdLst>
                          <a:gd name="T0" fmla="*/ 0 w 1971"/>
                          <a:gd name="T1" fmla="*/ 0 h 1276"/>
                          <a:gd name="T2" fmla="*/ 0 w 1971"/>
                          <a:gd name="T3" fmla="*/ 0 h 1276"/>
                          <a:gd name="T4" fmla="*/ 0 w 1971"/>
                          <a:gd name="T5" fmla="*/ 0 h 1276"/>
                          <a:gd name="T6" fmla="*/ 0 w 1971"/>
                          <a:gd name="T7" fmla="*/ 0 h 1276"/>
                          <a:gd name="T8" fmla="*/ 0 w 1971"/>
                          <a:gd name="T9" fmla="*/ 0 h 1276"/>
                          <a:gd name="T10" fmla="*/ 0 w 1971"/>
                          <a:gd name="T11" fmla="*/ 0 h 1276"/>
                          <a:gd name="T12" fmla="*/ 0 w 1971"/>
                          <a:gd name="T13" fmla="*/ 0 h 1276"/>
                          <a:gd name="T14" fmla="*/ 0 w 1971"/>
                          <a:gd name="T15" fmla="*/ 0 h 1276"/>
                          <a:gd name="T16" fmla="*/ 0 w 1971"/>
                          <a:gd name="T17" fmla="*/ 0 h 1276"/>
                          <a:gd name="T18" fmla="*/ 0 w 1971"/>
                          <a:gd name="T19" fmla="*/ 0 h 1276"/>
                          <a:gd name="T20" fmla="*/ 0 w 1971"/>
                          <a:gd name="T21" fmla="*/ 0 h 1276"/>
                          <a:gd name="T22" fmla="*/ 0 w 1971"/>
                          <a:gd name="T23" fmla="*/ 0 h 1276"/>
                          <a:gd name="T24" fmla="*/ 0 w 1971"/>
                          <a:gd name="T25" fmla="*/ 0 h 1276"/>
                          <a:gd name="T26" fmla="*/ 0 w 1971"/>
                          <a:gd name="T27" fmla="*/ 0 h 1276"/>
                          <a:gd name="T28" fmla="*/ 0 w 1971"/>
                          <a:gd name="T29" fmla="*/ 0 h 1276"/>
                          <a:gd name="T30" fmla="*/ 0 w 1971"/>
                          <a:gd name="T31" fmla="*/ 0 h 1276"/>
                          <a:gd name="T32" fmla="*/ 0 w 1971"/>
                          <a:gd name="T33" fmla="*/ 0 h 1276"/>
                          <a:gd name="T34" fmla="*/ 0 w 1971"/>
                          <a:gd name="T35" fmla="*/ 0 h 1276"/>
                          <a:gd name="T36" fmla="*/ 0 w 1971"/>
                          <a:gd name="T37" fmla="*/ 0 h 1276"/>
                          <a:gd name="T38" fmla="*/ 0 w 1971"/>
                          <a:gd name="T39" fmla="*/ 0 h 1276"/>
                          <a:gd name="T40" fmla="*/ 0 w 1971"/>
                          <a:gd name="T41" fmla="*/ 0 h 1276"/>
                          <a:gd name="T42" fmla="*/ 0 w 1971"/>
                          <a:gd name="T43" fmla="*/ 0 h 1276"/>
                          <a:gd name="T44" fmla="*/ 0 w 1971"/>
                          <a:gd name="T45" fmla="*/ 0 h 1276"/>
                          <a:gd name="T46" fmla="*/ 0 w 1971"/>
                          <a:gd name="T47" fmla="*/ 0 h 1276"/>
                          <a:gd name="T48" fmla="*/ 0 w 1971"/>
                          <a:gd name="T49" fmla="*/ 0 h 1276"/>
                          <a:gd name="T50" fmla="*/ 0 w 1971"/>
                          <a:gd name="T51" fmla="*/ 0 h 1276"/>
                          <a:gd name="T52" fmla="*/ 0 w 1971"/>
                          <a:gd name="T53" fmla="*/ 0 h 1276"/>
                          <a:gd name="T54" fmla="*/ 0 w 1971"/>
                          <a:gd name="T55" fmla="*/ 0 h 1276"/>
                          <a:gd name="T56" fmla="*/ 0 w 1971"/>
                          <a:gd name="T57" fmla="*/ 0 h 1276"/>
                          <a:gd name="T58" fmla="*/ 0 w 1971"/>
                          <a:gd name="T59" fmla="*/ 0 h 1276"/>
                          <a:gd name="T60" fmla="*/ 0 w 1971"/>
                          <a:gd name="T61" fmla="*/ 0 h 1276"/>
                          <a:gd name="T62" fmla="*/ 0 w 1971"/>
                          <a:gd name="T63" fmla="*/ 0 h 1276"/>
                          <a:gd name="T64" fmla="*/ 0 w 1971"/>
                          <a:gd name="T65" fmla="*/ 0 h 1276"/>
                          <a:gd name="T66" fmla="*/ 0 w 1971"/>
                          <a:gd name="T67" fmla="*/ 0 h 1276"/>
                          <a:gd name="T68" fmla="*/ 0 w 1971"/>
                          <a:gd name="T69" fmla="*/ 0 h 1276"/>
                          <a:gd name="T70" fmla="*/ 0 w 1971"/>
                          <a:gd name="T71" fmla="*/ 0 h 1276"/>
                          <a:gd name="T72" fmla="*/ 0 w 1971"/>
                          <a:gd name="T73" fmla="*/ 0 h 1276"/>
                          <a:gd name="T74" fmla="*/ 0 w 1971"/>
                          <a:gd name="T75" fmla="*/ 0 h 1276"/>
                          <a:gd name="T76" fmla="*/ 0 w 1971"/>
                          <a:gd name="T77" fmla="*/ 0 h 1276"/>
                          <a:gd name="T78" fmla="*/ 0 w 1971"/>
                          <a:gd name="T79" fmla="*/ 0 h 1276"/>
                          <a:gd name="T80" fmla="*/ 0 w 1971"/>
                          <a:gd name="T81" fmla="*/ 0 h 1276"/>
                          <a:gd name="T82" fmla="*/ 0 w 1971"/>
                          <a:gd name="T83" fmla="*/ 0 h 1276"/>
                          <a:gd name="T84" fmla="*/ 0 w 1971"/>
                          <a:gd name="T85" fmla="*/ 0 h 1276"/>
                          <a:gd name="T86" fmla="*/ 0 w 1971"/>
                          <a:gd name="T87" fmla="*/ 0 h 1276"/>
                          <a:gd name="T88" fmla="*/ 0 w 1971"/>
                          <a:gd name="T89" fmla="*/ 0 h 1276"/>
                          <a:gd name="T90" fmla="*/ 0 w 1971"/>
                          <a:gd name="T91" fmla="*/ 0 h 1276"/>
                          <a:gd name="T92" fmla="*/ 0 w 1971"/>
                          <a:gd name="T93" fmla="*/ 0 h 1276"/>
                          <a:gd name="T94" fmla="*/ 0 w 1971"/>
                          <a:gd name="T95" fmla="*/ 0 h 1276"/>
                          <a:gd name="T96" fmla="*/ 0 w 1971"/>
                          <a:gd name="T97" fmla="*/ 0 h 1276"/>
                          <a:gd name="T98" fmla="*/ 0 w 1971"/>
                          <a:gd name="T99" fmla="*/ 0 h 127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71"/>
                          <a:gd name="T151" fmla="*/ 0 h 1276"/>
                          <a:gd name="T152" fmla="*/ 1971 w 1971"/>
                          <a:gd name="T153" fmla="*/ 1276 h 127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71" h="1276">
                            <a:moveTo>
                              <a:pt x="0" y="0"/>
                            </a:moveTo>
                            <a:lnTo>
                              <a:pt x="10" y="3"/>
                            </a:lnTo>
                            <a:lnTo>
                              <a:pt x="20" y="13"/>
                            </a:lnTo>
                            <a:lnTo>
                              <a:pt x="30" y="28"/>
                            </a:lnTo>
                            <a:lnTo>
                              <a:pt x="40" y="50"/>
                            </a:lnTo>
                            <a:lnTo>
                              <a:pt x="50" y="78"/>
                            </a:lnTo>
                            <a:lnTo>
                              <a:pt x="60" y="112"/>
                            </a:lnTo>
                            <a:lnTo>
                              <a:pt x="69" y="150"/>
                            </a:lnTo>
                            <a:lnTo>
                              <a:pt x="79" y="193"/>
                            </a:lnTo>
                            <a:lnTo>
                              <a:pt x="89" y="242"/>
                            </a:lnTo>
                            <a:lnTo>
                              <a:pt x="99" y="293"/>
                            </a:lnTo>
                            <a:lnTo>
                              <a:pt x="109" y="349"/>
                            </a:lnTo>
                            <a:lnTo>
                              <a:pt x="119" y="406"/>
                            </a:lnTo>
                            <a:lnTo>
                              <a:pt x="129" y="467"/>
                            </a:lnTo>
                            <a:lnTo>
                              <a:pt x="139" y="529"/>
                            </a:lnTo>
                            <a:lnTo>
                              <a:pt x="149" y="593"/>
                            </a:lnTo>
                            <a:lnTo>
                              <a:pt x="159" y="656"/>
                            </a:lnTo>
                            <a:lnTo>
                              <a:pt x="168" y="720"/>
                            </a:lnTo>
                            <a:lnTo>
                              <a:pt x="179" y="783"/>
                            </a:lnTo>
                            <a:lnTo>
                              <a:pt x="189" y="844"/>
                            </a:lnTo>
                            <a:lnTo>
                              <a:pt x="198" y="903"/>
                            </a:lnTo>
                            <a:lnTo>
                              <a:pt x="208" y="960"/>
                            </a:lnTo>
                            <a:lnTo>
                              <a:pt x="218" y="1013"/>
                            </a:lnTo>
                            <a:lnTo>
                              <a:pt x="228" y="1063"/>
                            </a:lnTo>
                            <a:lnTo>
                              <a:pt x="238" y="1108"/>
                            </a:lnTo>
                            <a:lnTo>
                              <a:pt x="248" y="1149"/>
                            </a:lnTo>
                            <a:lnTo>
                              <a:pt x="257" y="1184"/>
                            </a:lnTo>
                            <a:lnTo>
                              <a:pt x="268" y="1214"/>
                            </a:lnTo>
                            <a:lnTo>
                              <a:pt x="278" y="1238"/>
                            </a:lnTo>
                            <a:lnTo>
                              <a:pt x="287" y="1257"/>
                            </a:lnTo>
                            <a:lnTo>
                              <a:pt x="297" y="1269"/>
                            </a:lnTo>
                            <a:lnTo>
                              <a:pt x="307" y="1275"/>
                            </a:lnTo>
                            <a:lnTo>
                              <a:pt x="317" y="1274"/>
                            </a:lnTo>
                            <a:lnTo>
                              <a:pt x="327" y="1268"/>
                            </a:lnTo>
                            <a:lnTo>
                              <a:pt x="337" y="1254"/>
                            </a:lnTo>
                            <a:lnTo>
                              <a:pt x="346" y="1235"/>
                            </a:lnTo>
                            <a:lnTo>
                              <a:pt x="357" y="1210"/>
                            </a:lnTo>
                            <a:lnTo>
                              <a:pt x="367" y="1179"/>
                            </a:lnTo>
                            <a:lnTo>
                              <a:pt x="377" y="1142"/>
                            </a:lnTo>
                            <a:lnTo>
                              <a:pt x="386" y="1101"/>
                            </a:lnTo>
                            <a:lnTo>
                              <a:pt x="396" y="1054"/>
                            </a:lnTo>
                            <a:lnTo>
                              <a:pt x="406" y="1004"/>
                            </a:lnTo>
                            <a:lnTo>
                              <a:pt x="416" y="950"/>
                            </a:lnTo>
                            <a:lnTo>
                              <a:pt x="426" y="893"/>
                            </a:lnTo>
                            <a:lnTo>
                              <a:pt x="436" y="834"/>
                            </a:lnTo>
                            <a:lnTo>
                              <a:pt x="446" y="772"/>
                            </a:lnTo>
                            <a:lnTo>
                              <a:pt x="456" y="709"/>
                            </a:lnTo>
                            <a:lnTo>
                              <a:pt x="466" y="646"/>
                            </a:lnTo>
                            <a:lnTo>
                              <a:pt x="475" y="582"/>
                            </a:lnTo>
                            <a:lnTo>
                              <a:pt x="485" y="519"/>
                            </a:lnTo>
                            <a:lnTo>
                              <a:pt x="495" y="457"/>
                            </a:lnTo>
                            <a:lnTo>
                              <a:pt x="505" y="397"/>
                            </a:lnTo>
                            <a:lnTo>
                              <a:pt x="515" y="339"/>
                            </a:lnTo>
                            <a:lnTo>
                              <a:pt x="525" y="284"/>
                            </a:lnTo>
                            <a:lnTo>
                              <a:pt x="535" y="233"/>
                            </a:lnTo>
                            <a:lnTo>
                              <a:pt x="545" y="186"/>
                            </a:lnTo>
                            <a:lnTo>
                              <a:pt x="555" y="143"/>
                            </a:lnTo>
                            <a:lnTo>
                              <a:pt x="564" y="105"/>
                            </a:lnTo>
                            <a:lnTo>
                              <a:pt x="574" y="73"/>
                            </a:lnTo>
                            <a:lnTo>
                              <a:pt x="584" y="46"/>
                            </a:lnTo>
                            <a:lnTo>
                              <a:pt x="594" y="25"/>
                            </a:lnTo>
                            <a:lnTo>
                              <a:pt x="604" y="11"/>
                            </a:lnTo>
                            <a:lnTo>
                              <a:pt x="614" y="2"/>
                            </a:lnTo>
                            <a:lnTo>
                              <a:pt x="624" y="0"/>
                            </a:lnTo>
                            <a:lnTo>
                              <a:pt x="634" y="4"/>
                            </a:lnTo>
                            <a:lnTo>
                              <a:pt x="644" y="15"/>
                            </a:lnTo>
                            <a:lnTo>
                              <a:pt x="654" y="32"/>
                            </a:lnTo>
                            <a:lnTo>
                              <a:pt x="663" y="55"/>
                            </a:lnTo>
                            <a:lnTo>
                              <a:pt x="673" y="83"/>
                            </a:lnTo>
                            <a:lnTo>
                              <a:pt x="683" y="117"/>
                            </a:lnTo>
                            <a:lnTo>
                              <a:pt x="693" y="157"/>
                            </a:lnTo>
                            <a:lnTo>
                              <a:pt x="703" y="201"/>
                            </a:lnTo>
                            <a:lnTo>
                              <a:pt x="713" y="250"/>
                            </a:lnTo>
                            <a:lnTo>
                              <a:pt x="723" y="302"/>
                            </a:lnTo>
                            <a:lnTo>
                              <a:pt x="733" y="358"/>
                            </a:lnTo>
                            <a:lnTo>
                              <a:pt x="743" y="416"/>
                            </a:lnTo>
                            <a:lnTo>
                              <a:pt x="752" y="478"/>
                            </a:lnTo>
                            <a:lnTo>
                              <a:pt x="762" y="540"/>
                            </a:lnTo>
                            <a:lnTo>
                              <a:pt x="772" y="603"/>
                            </a:lnTo>
                            <a:lnTo>
                              <a:pt x="782" y="667"/>
                            </a:lnTo>
                            <a:lnTo>
                              <a:pt x="792" y="730"/>
                            </a:lnTo>
                            <a:lnTo>
                              <a:pt x="802" y="793"/>
                            </a:lnTo>
                            <a:lnTo>
                              <a:pt x="812" y="854"/>
                            </a:lnTo>
                            <a:lnTo>
                              <a:pt x="822" y="913"/>
                            </a:lnTo>
                            <a:lnTo>
                              <a:pt x="832" y="969"/>
                            </a:lnTo>
                            <a:lnTo>
                              <a:pt x="841" y="1021"/>
                            </a:lnTo>
                            <a:lnTo>
                              <a:pt x="851" y="1071"/>
                            </a:lnTo>
                            <a:lnTo>
                              <a:pt x="861" y="1115"/>
                            </a:lnTo>
                            <a:lnTo>
                              <a:pt x="872" y="1155"/>
                            </a:lnTo>
                            <a:lnTo>
                              <a:pt x="881" y="1190"/>
                            </a:lnTo>
                            <a:lnTo>
                              <a:pt x="891" y="1219"/>
                            </a:lnTo>
                            <a:lnTo>
                              <a:pt x="901" y="1242"/>
                            </a:lnTo>
                            <a:lnTo>
                              <a:pt x="911" y="1259"/>
                            </a:lnTo>
                            <a:lnTo>
                              <a:pt x="921" y="1270"/>
                            </a:lnTo>
                            <a:lnTo>
                              <a:pt x="931" y="1275"/>
                            </a:lnTo>
                            <a:lnTo>
                              <a:pt x="940" y="1274"/>
                            </a:lnTo>
                            <a:lnTo>
                              <a:pt x="950" y="1266"/>
                            </a:lnTo>
                            <a:lnTo>
                              <a:pt x="961" y="1251"/>
                            </a:lnTo>
                            <a:lnTo>
                              <a:pt x="970" y="1231"/>
                            </a:lnTo>
                            <a:lnTo>
                              <a:pt x="980" y="1205"/>
                            </a:lnTo>
                            <a:lnTo>
                              <a:pt x="990" y="1173"/>
                            </a:lnTo>
                            <a:lnTo>
                              <a:pt x="1000" y="1136"/>
                            </a:lnTo>
                            <a:lnTo>
                              <a:pt x="1010" y="1093"/>
                            </a:lnTo>
                            <a:lnTo>
                              <a:pt x="1020" y="1046"/>
                            </a:lnTo>
                            <a:lnTo>
                              <a:pt x="1029" y="996"/>
                            </a:lnTo>
                            <a:lnTo>
                              <a:pt x="1039" y="941"/>
                            </a:lnTo>
                            <a:lnTo>
                              <a:pt x="1050" y="883"/>
                            </a:lnTo>
                            <a:lnTo>
                              <a:pt x="1059" y="824"/>
                            </a:lnTo>
                            <a:lnTo>
                              <a:pt x="1069" y="761"/>
                            </a:lnTo>
                            <a:lnTo>
                              <a:pt x="1079" y="698"/>
                            </a:lnTo>
                            <a:lnTo>
                              <a:pt x="1089" y="635"/>
                            </a:lnTo>
                            <a:lnTo>
                              <a:pt x="1099" y="571"/>
                            </a:lnTo>
                            <a:lnTo>
                              <a:pt x="1109" y="508"/>
                            </a:lnTo>
                            <a:lnTo>
                              <a:pt x="1119" y="447"/>
                            </a:lnTo>
                            <a:lnTo>
                              <a:pt x="1129" y="387"/>
                            </a:lnTo>
                            <a:lnTo>
                              <a:pt x="1139" y="329"/>
                            </a:lnTo>
                            <a:lnTo>
                              <a:pt x="1149" y="275"/>
                            </a:lnTo>
                            <a:lnTo>
                              <a:pt x="1158" y="225"/>
                            </a:lnTo>
                            <a:lnTo>
                              <a:pt x="1168" y="178"/>
                            </a:lnTo>
                            <a:lnTo>
                              <a:pt x="1178" y="136"/>
                            </a:lnTo>
                            <a:lnTo>
                              <a:pt x="1188" y="100"/>
                            </a:lnTo>
                            <a:lnTo>
                              <a:pt x="1198" y="68"/>
                            </a:lnTo>
                            <a:lnTo>
                              <a:pt x="1208" y="42"/>
                            </a:lnTo>
                            <a:lnTo>
                              <a:pt x="1218" y="23"/>
                            </a:lnTo>
                            <a:lnTo>
                              <a:pt x="1228" y="9"/>
                            </a:lnTo>
                            <a:lnTo>
                              <a:pt x="1238" y="2"/>
                            </a:lnTo>
                            <a:lnTo>
                              <a:pt x="1247" y="0"/>
                            </a:lnTo>
                            <a:lnTo>
                              <a:pt x="1257" y="5"/>
                            </a:lnTo>
                            <a:lnTo>
                              <a:pt x="1267" y="17"/>
                            </a:lnTo>
                            <a:lnTo>
                              <a:pt x="1277" y="35"/>
                            </a:lnTo>
                            <a:lnTo>
                              <a:pt x="1287" y="59"/>
                            </a:lnTo>
                            <a:lnTo>
                              <a:pt x="1297" y="89"/>
                            </a:lnTo>
                            <a:lnTo>
                              <a:pt x="1307" y="124"/>
                            </a:lnTo>
                            <a:lnTo>
                              <a:pt x="1317" y="164"/>
                            </a:lnTo>
                            <a:lnTo>
                              <a:pt x="1327" y="209"/>
                            </a:lnTo>
                            <a:lnTo>
                              <a:pt x="1336" y="258"/>
                            </a:lnTo>
                            <a:lnTo>
                              <a:pt x="1346" y="311"/>
                            </a:lnTo>
                            <a:lnTo>
                              <a:pt x="1356" y="368"/>
                            </a:lnTo>
                            <a:lnTo>
                              <a:pt x="1366" y="427"/>
                            </a:lnTo>
                            <a:lnTo>
                              <a:pt x="1376" y="488"/>
                            </a:lnTo>
                            <a:lnTo>
                              <a:pt x="1386" y="551"/>
                            </a:lnTo>
                            <a:lnTo>
                              <a:pt x="1396" y="614"/>
                            </a:lnTo>
                            <a:lnTo>
                              <a:pt x="1406" y="678"/>
                            </a:lnTo>
                            <a:lnTo>
                              <a:pt x="1416" y="741"/>
                            </a:lnTo>
                            <a:lnTo>
                              <a:pt x="1426" y="804"/>
                            </a:lnTo>
                            <a:lnTo>
                              <a:pt x="1435" y="864"/>
                            </a:lnTo>
                            <a:lnTo>
                              <a:pt x="1445" y="923"/>
                            </a:lnTo>
                            <a:lnTo>
                              <a:pt x="1455" y="978"/>
                            </a:lnTo>
                            <a:lnTo>
                              <a:pt x="1465" y="1030"/>
                            </a:lnTo>
                            <a:lnTo>
                              <a:pt x="1475" y="1078"/>
                            </a:lnTo>
                            <a:lnTo>
                              <a:pt x="1485" y="1122"/>
                            </a:lnTo>
                            <a:lnTo>
                              <a:pt x="1495" y="1161"/>
                            </a:lnTo>
                            <a:lnTo>
                              <a:pt x="1505" y="1195"/>
                            </a:lnTo>
                            <a:lnTo>
                              <a:pt x="1515" y="1223"/>
                            </a:lnTo>
                            <a:lnTo>
                              <a:pt x="1524" y="1246"/>
                            </a:lnTo>
                            <a:lnTo>
                              <a:pt x="1534" y="1262"/>
                            </a:lnTo>
                            <a:lnTo>
                              <a:pt x="1544" y="1272"/>
                            </a:lnTo>
                            <a:lnTo>
                              <a:pt x="1554" y="1275"/>
                            </a:lnTo>
                            <a:lnTo>
                              <a:pt x="1564" y="1273"/>
                            </a:lnTo>
                            <a:lnTo>
                              <a:pt x="1574" y="1264"/>
                            </a:lnTo>
                            <a:lnTo>
                              <a:pt x="1584" y="1248"/>
                            </a:lnTo>
                            <a:lnTo>
                              <a:pt x="1594" y="1227"/>
                            </a:lnTo>
                            <a:lnTo>
                              <a:pt x="1604" y="1200"/>
                            </a:lnTo>
                            <a:lnTo>
                              <a:pt x="1614" y="1167"/>
                            </a:lnTo>
                            <a:lnTo>
                              <a:pt x="1623" y="1129"/>
                            </a:lnTo>
                            <a:lnTo>
                              <a:pt x="1633" y="1086"/>
                            </a:lnTo>
                            <a:lnTo>
                              <a:pt x="1643" y="1038"/>
                            </a:lnTo>
                            <a:lnTo>
                              <a:pt x="1653" y="987"/>
                            </a:lnTo>
                            <a:lnTo>
                              <a:pt x="1663" y="932"/>
                            </a:lnTo>
                            <a:lnTo>
                              <a:pt x="1673" y="873"/>
                            </a:lnTo>
                            <a:lnTo>
                              <a:pt x="1683" y="813"/>
                            </a:lnTo>
                            <a:lnTo>
                              <a:pt x="1693" y="751"/>
                            </a:lnTo>
                            <a:lnTo>
                              <a:pt x="1703" y="688"/>
                            </a:lnTo>
                            <a:lnTo>
                              <a:pt x="1712" y="624"/>
                            </a:lnTo>
                            <a:lnTo>
                              <a:pt x="1722" y="561"/>
                            </a:lnTo>
                            <a:lnTo>
                              <a:pt x="1732" y="498"/>
                            </a:lnTo>
                            <a:lnTo>
                              <a:pt x="1742" y="436"/>
                            </a:lnTo>
                            <a:lnTo>
                              <a:pt x="1752" y="377"/>
                            </a:lnTo>
                            <a:lnTo>
                              <a:pt x="1762" y="320"/>
                            </a:lnTo>
                            <a:lnTo>
                              <a:pt x="1772" y="266"/>
                            </a:lnTo>
                            <a:lnTo>
                              <a:pt x="1782" y="217"/>
                            </a:lnTo>
                            <a:lnTo>
                              <a:pt x="1792" y="171"/>
                            </a:lnTo>
                            <a:lnTo>
                              <a:pt x="1801" y="130"/>
                            </a:lnTo>
                            <a:lnTo>
                              <a:pt x="1811" y="94"/>
                            </a:lnTo>
                            <a:lnTo>
                              <a:pt x="1822" y="63"/>
                            </a:lnTo>
                            <a:lnTo>
                              <a:pt x="1831" y="38"/>
                            </a:lnTo>
                            <a:lnTo>
                              <a:pt x="1841" y="20"/>
                            </a:lnTo>
                            <a:lnTo>
                              <a:pt x="1851" y="7"/>
                            </a:lnTo>
                            <a:lnTo>
                              <a:pt x="1861" y="1"/>
                            </a:lnTo>
                            <a:lnTo>
                              <a:pt x="1871" y="1"/>
                            </a:lnTo>
                            <a:lnTo>
                              <a:pt x="1881" y="7"/>
                            </a:lnTo>
                            <a:lnTo>
                              <a:pt x="1891" y="20"/>
                            </a:lnTo>
                            <a:lnTo>
                              <a:pt x="1900" y="39"/>
                            </a:lnTo>
                            <a:lnTo>
                              <a:pt x="1911" y="64"/>
                            </a:lnTo>
                            <a:lnTo>
                              <a:pt x="1921" y="94"/>
                            </a:lnTo>
                            <a:lnTo>
                              <a:pt x="1930" y="130"/>
                            </a:lnTo>
                            <a:lnTo>
                              <a:pt x="1940" y="171"/>
                            </a:lnTo>
                            <a:lnTo>
                              <a:pt x="1950" y="217"/>
                            </a:lnTo>
                            <a:lnTo>
                              <a:pt x="1960" y="267"/>
                            </a:lnTo>
                            <a:lnTo>
                              <a:pt x="1970" y="321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fr-F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8969" name="AutoShape 87"/>
                <p:cNvSpPr>
                  <a:spLocks/>
                </p:cNvSpPr>
                <p:nvPr/>
              </p:nvSpPr>
              <p:spPr bwMode="auto">
                <a:xfrm rot="5400000">
                  <a:off x="2648" y="992"/>
                  <a:ext cx="56" cy="720"/>
                </a:xfrm>
                <a:prstGeom prst="rightBrace">
                  <a:avLst>
                    <a:gd name="adj1" fmla="val 10714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70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582" y="1367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38928" name="Text Box 89"/>
              <p:cNvSpPr txBox="1">
                <a:spLocks noChangeArrowheads="1"/>
              </p:cNvSpPr>
              <p:nvPr/>
            </p:nvSpPr>
            <p:spPr bwMode="auto">
              <a:xfrm>
                <a:off x="2718" y="229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8929" name="Text Box 90"/>
              <p:cNvSpPr txBox="1">
                <a:spLocks noChangeArrowheads="1"/>
              </p:cNvSpPr>
              <p:nvPr/>
            </p:nvSpPr>
            <p:spPr bwMode="auto">
              <a:xfrm>
                <a:off x="3230" y="338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8930" name="Text Box 91"/>
              <p:cNvSpPr txBox="1">
                <a:spLocks noChangeArrowheads="1"/>
              </p:cNvSpPr>
              <p:nvPr/>
            </p:nvSpPr>
            <p:spPr bwMode="auto">
              <a:xfrm>
                <a:off x="2462" y="338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8931" name="Text Box 92"/>
              <p:cNvSpPr txBox="1">
                <a:spLocks noChangeArrowheads="1"/>
              </p:cNvSpPr>
              <p:nvPr/>
            </p:nvSpPr>
            <p:spPr bwMode="auto">
              <a:xfrm>
                <a:off x="3070" y="229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8932" name="Text Box 93"/>
              <p:cNvSpPr txBox="1">
                <a:spLocks noChangeArrowheads="1"/>
              </p:cNvSpPr>
              <p:nvPr/>
            </p:nvSpPr>
            <p:spPr bwMode="auto">
              <a:xfrm>
                <a:off x="2350" y="229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</a:rPr>
                  <a:t>2</a:t>
                </a:r>
              </a:p>
            </p:txBody>
          </p:sp>
          <p:grpSp>
            <p:nvGrpSpPr>
              <p:cNvPr id="24" name="Group 112"/>
              <p:cNvGrpSpPr>
                <a:grpSpLocks/>
              </p:cNvGrpSpPr>
              <p:nvPr/>
            </p:nvGrpSpPr>
            <p:grpSpPr bwMode="auto">
              <a:xfrm>
                <a:off x="1000" y="1581"/>
                <a:ext cx="1116" cy="1234"/>
                <a:chOff x="1000" y="1581"/>
                <a:chExt cx="1916" cy="1234"/>
              </a:xfrm>
            </p:grpSpPr>
            <p:sp>
              <p:nvSpPr>
                <p:cNvPr id="3895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002" y="1612"/>
                  <a:ext cx="624" cy="4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60" name="Line 5"/>
                <p:cNvSpPr>
                  <a:spLocks noChangeShapeType="1"/>
                </p:cNvSpPr>
                <p:nvPr/>
              </p:nvSpPr>
              <p:spPr bwMode="auto">
                <a:xfrm>
                  <a:off x="1000" y="2072"/>
                  <a:ext cx="612" cy="4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61" name="Line 6"/>
                <p:cNvSpPr>
                  <a:spLocks noChangeShapeType="1"/>
                </p:cNvSpPr>
                <p:nvPr/>
              </p:nvSpPr>
              <p:spPr bwMode="auto">
                <a:xfrm>
                  <a:off x="1614" y="1618"/>
                  <a:ext cx="6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62" name="Line 7"/>
                <p:cNvSpPr>
                  <a:spLocks noChangeShapeType="1"/>
                </p:cNvSpPr>
                <p:nvPr/>
              </p:nvSpPr>
              <p:spPr bwMode="auto">
                <a:xfrm>
                  <a:off x="1614" y="2518"/>
                  <a:ext cx="6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63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292" y="1612"/>
                  <a:ext cx="624" cy="4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6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290" y="2072"/>
                  <a:ext cx="612" cy="4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6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26" y="1581"/>
                  <a:ext cx="41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>
                      <a:solidFill>
                        <a:srgbClr val="000000"/>
                      </a:solidFill>
                    </a:rPr>
                    <a:t>z</a:t>
                  </a:r>
                  <a:r>
                    <a:rPr lang="fr-FR" baseline="-250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3896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36" y="2245"/>
                  <a:ext cx="41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>
                      <a:solidFill>
                        <a:srgbClr val="000000"/>
                      </a:solidFill>
                    </a:rPr>
                    <a:t>z</a:t>
                  </a:r>
                  <a:r>
                    <a:rPr lang="fr-FR" baseline="-2500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3896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524" y="2623"/>
                  <a:ext cx="25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i="1">
                      <a:solidFill>
                        <a:srgbClr val="000000"/>
                      </a:solidFill>
                    </a:rPr>
                    <a:t>I</a:t>
                  </a:r>
                </a:p>
              </p:txBody>
            </p:sp>
          </p:grpSp>
          <p:sp>
            <p:nvSpPr>
              <p:cNvPr id="38934" name="Text Box 98"/>
              <p:cNvSpPr txBox="1">
                <a:spLocks noChangeArrowheads="1"/>
              </p:cNvSpPr>
              <p:nvPr/>
            </p:nvSpPr>
            <p:spPr bwMode="auto">
              <a:xfrm>
                <a:off x="250" y="2264"/>
                <a:ext cx="6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</a:rPr>
                  <a:t>Onde plane</a:t>
                </a:r>
              </a:p>
            </p:txBody>
          </p:sp>
          <p:grpSp>
            <p:nvGrpSpPr>
              <p:cNvPr id="25" name="Group 99"/>
              <p:cNvGrpSpPr>
                <a:grpSpLocks/>
              </p:cNvGrpSpPr>
              <p:nvPr/>
            </p:nvGrpSpPr>
            <p:grpSpPr bwMode="auto">
              <a:xfrm>
                <a:off x="238" y="1981"/>
                <a:ext cx="709" cy="253"/>
                <a:chOff x="1038" y="1348"/>
                <a:chExt cx="1109" cy="253"/>
              </a:xfrm>
            </p:grpSpPr>
            <p:grpSp>
              <p:nvGrpSpPr>
                <p:cNvPr id="26" name="Group 100"/>
                <p:cNvGrpSpPr>
                  <a:grpSpLocks/>
                </p:cNvGrpSpPr>
                <p:nvPr/>
              </p:nvGrpSpPr>
              <p:grpSpPr bwMode="auto">
                <a:xfrm>
                  <a:off x="1038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8955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56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57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58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" name="Group 105"/>
                <p:cNvGrpSpPr>
                  <a:grpSpLocks/>
                </p:cNvGrpSpPr>
                <p:nvPr/>
              </p:nvGrpSpPr>
              <p:grpSpPr bwMode="auto">
                <a:xfrm>
                  <a:off x="1590" y="1348"/>
                  <a:ext cx="557" cy="253"/>
                  <a:chOff x="1038" y="1348"/>
                  <a:chExt cx="1205" cy="253"/>
                </a:xfrm>
              </p:grpSpPr>
              <p:sp>
                <p:nvSpPr>
                  <p:cNvPr id="38951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1038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52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1337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53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1633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54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1929" y="1348"/>
                    <a:ext cx="314" cy="253"/>
                  </a:xfrm>
                  <a:custGeom>
                    <a:avLst/>
                    <a:gdLst>
                      <a:gd name="T0" fmla="*/ 0 w 1971"/>
                      <a:gd name="T1" fmla="*/ 0 h 1276"/>
                      <a:gd name="T2" fmla="*/ 0 w 1971"/>
                      <a:gd name="T3" fmla="*/ 0 h 1276"/>
                      <a:gd name="T4" fmla="*/ 0 w 1971"/>
                      <a:gd name="T5" fmla="*/ 0 h 1276"/>
                      <a:gd name="T6" fmla="*/ 0 w 1971"/>
                      <a:gd name="T7" fmla="*/ 0 h 1276"/>
                      <a:gd name="T8" fmla="*/ 0 w 1971"/>
                      <a:gd name="T9" fmla="*/ 0 h 1276"/>
                      <a:gd name="T10" fmla="*/ 0 w 1971"/>
                      <a:gd name="T11" fmla="*/ 0 h 1276"/>
                      <a:gd name="T12" fmla="*/ 0 w 1971"/>
                      <a:gd name="T13" fmla="*/ 0 h 1276"/>
                      <a:gd name="T14" fmla="*/ 0 w 1971"/>
                      <a:gd name="T15" fmla="*/ 0 h 1276"/>
                      <a:gd name="T16" fmla="*/ 0 w 1971"/>
                      <a:gd name="T17" fmla="*/ 0 h 1276"/>
                      <a:gd name="T18" fmla="*/ 0 w 1971"/>
                      <a:gd name="T19" fmla="*/ 0 h 1276"/>
                      <a:gd name="T20" fmla="*/ 0 w 1971"/>
                      <a:gd name="T21" fmla="*/ 0 h 1276"/>
                      <a:gd name="T22" fmla="*/ 0 w 1971"/>
                      <a:gd name="T23" fmla="*/ 0 h 1276"/>
                      <a:gd name="T24" fmla="*/ 0 w 1971"/>
                      <a:gd name="T25" fmla="*/ 0 h 1276"/>
                      <a:gd name="T26" fmla="*/ 0 w 1971"/>
                      <a:gd name="T27" fmla="*/ 0 h 1276"/>
                      <a:gd name="T28" fmla="*/ 0 w 1971"/>
                      <a:gd name="T29" fmla="*/ 0 h 1276"/>
                      <a:gd name="T30" fmla="*/ 0 w 1971"/>
                      <a:gd name="T31" fmla="*/ 0 h 1276"/>
                      <a:gd name="T32" fmla="*/ 0 w 1971"/>
                      <a:gd name="T33" fmla="*/ 0 h 1276"/>
                      <a:gd name="T34" fmla="*/ 0 w 1971"/>
                      <a:gd name="T35" fmla="*/ 0 h 1276"/>
                      <a:gd name="T36" fmla="*/ 0 w 1971"/>
                      <a:gd name="T37" fmla="*/ 0 h 1276"/>
                      <a:gd name="T38" fmla="*/ 0 w 1971"/>
                      <a:gd name="T39" fmla="*/ 0 h 1276"/>
                      <a:gd name="T40" fmla="*/ 0 w 1971"/>
                      <a:gd name="T41" fmla="*/ 0 h 1276"/>
                      <a:gd name="T42" fmla="*/ 0 w 1971"/>
                      <a:gd name="T43" fmla="*/ 0 h 1276"/>
                      <a:gd name="T44" fmla="*/ 0 w 1971"/>
                      <a:gd name="T45" fmla="*/ 0 h 1276"/>
                      <a:gd name="T46" fmla="*/ 0 w 1971"/>
                      <a:gd name="T47" fmla="*/ 0 h 1276"/>
                      <a:gd name="T48" fmla="*/ 0 w 1971"/>
                      <a:gd name="T49" fmla="*/ 0 h 1276"/>
                      <a:gd name="T50" fmla="*/ 0 w 1971"/>
                      <a:gd name="T51" fmla="*/ 0 h 1276"/>
                      <a:gd name="T52" fmla="*/ 0 w 1971"/>
                      <a:gd name="T53" fmla="*/ 0 h 1276"/>
                      <a:gd name="T54" fmla="*/ 0 w 1971"/>
                      <a:gd name="T55" fmla="*/ 0 h 1276"/>
                      <a:gd name="T56" fmla="*/ 0 w 1971"/>
                      <a:gd name="T57" fmla="*/ 0 h 1276"/>
                      <a:gd name="T58" fmla="*/ 0 w 1971"/>
                      <a:gd name="T59" fmla="*/ 0 h 1276"/>
                      <a:gd name="T60" fmla="*/ 0 w 1971"/>
                      <a:gd name="T61" fmla="*/ 0 h 1276"/>
                      <a:gd name="T62" fmla="*/ 0 w 1971"/>
                      <a:gd name="T63" fmla="*/ 0 h 1276"/>
                      <a:gd name="T64" fmla="*/ 0 w 1971"/>
                      <a:gd name="T65" fmla="*/ 0 h 1276"/>
                      <a:gd name="T66" fmla="*/ 0 w 1971"/>
                      <a:gd name="T67" fmla="*/ 0 h 1276"/>
                      <a:gd name="T68" fmla="*/ 0 w 1971"/>
                      <a:gd name="T69" fmla="*/ 0 h 1276"/>
                      <a:gd name="T70" fmla="*/ 0 w 1971"/>
                      <a:gd name="T71" fmla="*/ 0 h 1276"/>
                      <a:gd name="T72" fmla="*/ 0 w 1971"/>
                      <a:gd name="T73" fmla="*/ 0 h 1276"/>
                      <a:gd name="T74" fmla="*/ 0 w 1971"/>
                      <a:gd name="T75" fmla="*/ 0 h 1276"/>
                      <a:gd name="T76" fmla="*/ 0 w 1971"/>
                      <a:gd name="T77" fmla="*/ 0 h 1276"/>
                      <a:gd name="T78" fmla="*/ 0 w 1971"/>
                      <a:gd name="T79" fmla="*/ 0 h 1276"/>
                      <a:gd name="T80" fmla="*/ 0 w 1971"/>
                      <a:gd name="T81" fmla="*/ 0 h 1276"/>
                      <a:gd name="T82" fmla="*/ 0 w 1971"/>
                      <a:gd name="T83" fmla="*/ 0 h 1276"/>
                      <a:gd name="T84" fmla="*/ 0 w 1971"/>
                      <a:gd name="T85" fmla="*/ 0 h 1276"/>
                      <a:gd name="T86" fmla="*/ 0 w 1971"/>
                      <a:gd name="T87" fmla="*/ 0 h 1276"/>
                      <a:gd name="T88" fmla="*/ 0 w 1971"/>
                      <a:gd name="T89" fmla="*/ 0 h 1276"/>
                      <a:gd name="T90" fmla="*/ 0 w 1971"/>
                      <a:gd name="T91" fmla="*/ 0 h 1276"/>
                      <a:gd name="T92" fmla="*/ 0 w 1971"/>
                      <a:gd name="T93" fmla="*/ 0 h 1276"/>
                      <a:gd name="T94" fmla="*/ 0 w 1971"/>
                      <a:gd name="T95" fmla="*/ 0 h 1276"/>
                      <a:gd name="T96" fmla="*/ 0 w 1971"/>
                      <a:gd name="T97" fmla="*/ 0 h 1276"/>
                      <a:gd name="T98" fmla="*/ 0 w 1971"/>
                      <a:gd name="T99" fmla="*/ 0 h 12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71"/>
                      <a:gd name="T151" fmla="*/ 0 h 1276"/>
                      <a:gd name="T152" fmla="*/ 1971 w 1971"/>
                      <a:gd name="T153" fmla="*/ 1276 h 127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71" h="127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0" y="13"/>
                        </a:lnTo>
                        <a:lnTo>
                          <a:pt x="30" y="28"/>
                        </a:lnTo>
                        <a:lnTo>
                          <a:pt x="40" y="50"/>
                        </a:lnTo>
                        <a:lnTo>
                          <a:pt x="50" y="78"/>
                        </a:lnTo>
                        <a:lnTo>
                          <a:pt x="60" y="112"/>
                        </a:lnTo>
                        <a:lnTo>
                          <a:pt x="69" y="150"/>
                        </a:lnTo>
                        <a:lnTo>
                          <a:pt x="79" y="193"/>
                        </a:lnTo>
                        <a:lnTo>
                          <a:pt x="89" y="242"/>
                        </a:lnTo>
                        <a:lnTo>
                          <a:pt x="99" y="293"/>
                        </a:lnTo>
                        <a:lnTo>
                          <a:pt x="109" y="349"/>
                        </a:lnTo>
                        <a:lnTo>
                          <a:pt x="119" y="406"/>
                        </a:lnTo>
                        <a:lnTo>
                          <a:pt x="129" y="467"/>
                        </a:lnTo>
                        <a:lnTo>
                          <a:pt x="139" y="529"/>
                        </a:lnTo>
                        <a:lnTo>
                          <a:pt x="149" y="593"/>
                        </a:lnTo>
                        <a:lnTo>
                          <a:pt x="159" y="656"/>
                        </a:lnTo>
                        <a:lnTo>
                          <a:pt x="168" y="720"/>
                        </a:lnTo>
                        <a:lnTo>
                          <a:pt x="179" y="783"/>
                        </a:lnTo>
                        <a:lnTo>
                          <a:pt x="189" y="844"/>
                        </a:lnTo>
                        <a:lnTo>
                          <a:pt x="198" y="903"/>
                        </a:lnTo>
                        <a:lnTo>
                          <a:pt x="208" y="960"/>
                        </a:lnTo>
                        <a:lnTo>
                          <a:pt x="218" y="1013"/>
                        </a:lnTo>
                        <a:lnTo>
                          <a:pt x="228" y="1063"/>
                        </a:lnTo>
                        <a:lnTo>
                          <a:pt x="238" y="1108"/>
                        </a:lnTo>
                        <a:lnTo>
                          <a:pt x="248" y="1149"/>
                        </a:lnTo>
                        <a:lnTo>
                          <a:pt x="257" y="1184"/>
                        </a:lnTo>
                        <a:lnTo>
                          <a:pt x="268" y="1214"/>
                        </a:lnTo>
                        <a:lnTo>
                          <a:pt x="278" y="1238"/>
                        </a:lnTo>
                        <a:lnTo>
                          <a:pt x="287" y="1257"/>
                        </a:lnTo>
                        <a:lnTo>
                          <a:pt x="297" y="1269"/>
                        </a:lnTo>
                        <a:lnTo>
                          <a:pt x="307" y="1275"/>
                        </a:lnTo>
                        <a:lnTo>
                          <a:pt x="317" y="1274"/>
                        </a:lnTo>
                        <a:lnTo>
                          <a:pt x="327" y="1268"/>
                        </a:lnTo>
                        <a:lnTo>
                          <a:pt x="337" y="1254"/>
                        </a:lnTo>
                        <a:lnTo>
                          <a:pt x="346" y="1235"/>
                        </a:lnTo>
                        <a:lnTo>
                          <a:pt x="357" y="1210"/>
                        </a:lnTo>
                        <a:lnTo>
                          <a:pt x="367" y="1179"/>
                        </a:lnTo>
                        <a:lnTo>
                          <a:pt x="377" y="1142"/>
                        </a:lnTo>
                        <a:lnTo>
                          <a:pt x="386" y="1101"/>
                        </a:lnTo>
                        <a:lnTo>
                          <a:pt x="396" y="1054"/>
                        </a:lnTo>
                        <a:lnTo>
                          <a:pt x="406" y="1004"/>
                        </a:lnTo>
                        <a:lnTo>
                          <a:pt x="416" y="950"/>
                        </a:lnTo>
                        <a:lnTo>
                          <a:pt x="426" y="893"/>
                        </a:lnTo>
                        <a:lnTo>
                          <a:pt x="436" y="834"/>
                        </a:lnTo>
                        <a:lnTo>
                          <a:pt x="446" y="772"/>
                        </a:lnTo>
                        <a:lnTo>
                          <a:pt x="456" y="709"/>
                        </a:lnTo>
                        <a:lnTo>
                          <a:pt x="466" y="646"/>
                        </a:lnTo>
                        <a:lnTo>
                          <a:pt x="475" y="582"/>
                        </a:lnTo>
                        <a:lnTo>
                          <a:pt x="485" y="519"/>
                        </a:lnTo>
                        <a:lnTo>
                          <a:pt x="495" y="457"/>
                        </a:lnTo>
                        <a:lnTo>
                          <a:pt x="505" y="397"/>
                        </a:lnTo>
                        <a:lnTo>
                          <a:pt x="515" y="339"/>
                        </a:lnTo>
                        <a:lnTo>
                          <a:pt x="525" y="284"/>
                        </a:lnTo>
                        <a:lnTo>
                          <a:pt x="535" y="233"/>
                        </a:lnTo>
                        <a:lnTo>
                          <a:pt x="545" y="186"/>
                        </a:lnTo>
                        <a:lnTo>
                          <a:pt x="555" y="143"/>
                        </a:lnTo>
                        <a:lnTo>
                          <a:pt x="564" y="105"/>
                        </a:lnTo>
                        <a:lnTo>
                          <a:pt x="574" y="73"/>
                        </a:lnTo>
                        <a:lnTo>
                          <a:pt x="584" y="46"/>
                        </a:lnTo>
                        <a:lnTo>
                          <a:pt x="594" y="25"/>
                        </a:lnTo>
                        <a:lnTo>
                          <a:pt x="604" y="11"/>
                        </a:lnTo>
                        <a:lnTo>
                          <a:pt x="614" y="2"/>
                        </a:lnTo>
                        <a:lnTo>
                          <a:pt x="624" y="0"/>
                        </a:lnTo>
                        <a:lnTo>
                          <a:pt x="634" y="4"/>
                        </a:lnTo>
                        <a:lnTo>
                          <a:pt x="644" y="15"/>
                        </a:lnTo>
                        <a:lnTo>
                          <a:pt x="654" y="32"/>
                        </a:lnTo>
                        <a:lnTo>
                          <a:pt x="663" y="55"/>
                        </a:lnTo>
                        <a:lnTo>
                          <a:pt x="673" y="83"/>
                        </a:lnTo>
                        <a:lnTo>
                          <a:pt x="683" y="117"/>
                        </a:lnTo>
                        <a:lnTo>
                          <a:pt x="693" y="157"/>
                        </a:lnTo>
                        <a:lnTo>
                          <a:pt x="703" y="201"/>
                        </a:lnTo>
                        <a:lnTo>
                          <a:pt x="713" y="250"/>
                        </a:lnTo>
                        <a:lnTo>
                          <a:pt x="723" y="302"/>
                        </a:lnTo>
                        <a:lnTo>
                          <a:pt x="733" y="358"/>
                        </a:lnTo>
                        <a:lnTo>
                          <a:pt x="743" y="416"/>
                        </a:lnTo>
                        <a:lnTo>
                          <a:pt x="752" y="478"/>
                        </a:lnTo>
                        <a:lnTo>
                          <a:pt x="762" y="540"/>
                        </a:lnTo>
                        <a:lnTo>
                          <a:pt x="772" y="603"/>
                        </a:lnTo>
                        <a:lnTo>
                          <a:pt x="782" y="667"/>
                        </a:lnTo>
                        <a:lnTo>
                          <a:pt x="792" y="730"/>
                        </a:lnTo>
                        <a:lnTo>
                          <a:pt x="802" y="793"/>
                        </a:lnTo>
                        <a:lnTo>
                          <a:pt x="812" y="854"/>
                        </a:lnTo>
                        <a:lnTo>
                          <a:pt x="822" y="913"/>
                        </a:lnTo>
                        <a:lnTo>
                          <a:pt x="832" y="969"/>
                        </a:lnTo>
                        <a:lnTo>
                          <a:pt x="841" y="1021"/>
                        </a:lnTo>
                        <a:lnTo>
                          <a:pt x="851" y="1071"/>
                        </a:lnTo>
                        <a:lnTo>
                          <a:pt x="861" y="1115"/>
                        </a:lnTo>
                        <a:lnTo>
                          <a:pt x="872" y="1155"/>
                        </a:lnTo>
                        <a:lnTo>
                          <a:pt x="881" y="1190"/>
                        </a:lnTo>
                        <a:lnTo>
                          <a:pt x="891" y="1219"/>
                        </a:lnTo>
                        <a:lnTo>
                          <a:pt x="901" y="1242"/>
                        </a:lnTo>
                        <a:lnTo>
                          <a:pt x="911" y="1259"/>
                        </a:lnTo>
                        <a:lnTo>
                          <a:pt x="921" y="1270"/>
                        </a:lnTo>
                        <a:lnTo>
                          <a:pt x="931" y="1275"/>
                        </a:lnTo>
                        <a:lnTo>
                          <a:pt x="940" y="1274"/>
                        </a:lnTo>
                        <a:lnTo>
                          <a:pt x="950" y="1266"/>
                        </a:lnTo>
                        <a:lnTo>
                          <a:pt x="961" y="1251"/>
                        </a:lnTo>
                        <a:lnTo>
                          <a:pt x="970" y="1231"/>
                        </a:lnTo>
                        <a:lnTo>
                          <a:pt x="980" y="1205"/>
                        </a:lnTo>
                        <a:lnTo>
                          <a:pt x="990" y="1173"/>
                        </a:lnTo>
                        <a:lnTo>
                          <a:pt x="1000" y="1136"/>
                        </a:lnTo>
                        <a:lnTo>
                          <a:pt x="1010" y="1093"/>
                        </a:lnTo>
                        <a:lnTo>
                          <a:pt x="1020" y="1046"/>
                        </a:lnTo>
                        <a:lnTo>
                          <a:pt x="1029" y="996"/>
                        </a:lnTo>
                        <a:lnTo>
                          <a:pt x="1039" y="941"/>
                        </a:lnTo>
                        <a:lnTo>
                          <a:pt x="1050" y="883"/>
                        </a:lnTo>
                        <a:lnTo>
                          <a:pt x="1059" y="824"/>
                        </a:lnTo>
                        <a:lnTo>
                          <a:pt x="1069" y="761"/>
                        </a:lnTo>
                        <a:lnTo>
                          <a:pt x="1079" y="698"/>
                        </a:lnTo>
                        <a:lnTo>
                          <a:pt x="1089" y="635"/>
                        </a:lnTo>
                        <a:lnTo>
                          <a:pt x="1099" y="571"/>
                        </a:lnTo>
                        <a:lnTo>
                          <a:pt x="1109" y="508"/>
                        </a:lnTo>
                        <a:lnTo>
                          <a:pt x="1119" y="447"/>
                        </a:lnTo>
                        <a:lnTo>
                          <a:pt x="1129" y="387"/>
                        </a:lnTo>
                        <a:lnTo>
                          <a:pt x="1139" y="329"/>
                        </a:lnTo>
                        <a:lnTo>
                          <a:pt x="1149" y="275"/>
                        </a:lnTo>
                        <a:lnTo>
                          <a:pt x="1158" y="225"/>
                        </a:lnTo>
                        <a:lnTo>
                          <a:pt x="1168" y="178"/>
                        </a:lnTo>
                        <a:lnTo>
                          <a:pt x="1178" y="136"/>
                        </a:lnTo>
                        <a:lnTo>
                          <a:pt x="1188" y="100"/>
                        </a:lnTo>
                        <a:lnTo>
                          <a:pt x="1198" y="68"/>
                        </a:lnTo>
                        <a:lnTo>
                          <a:pt x="1208" y="42"/>
                        </a:lnTo>
                        <a:lnTo>
                          <a:pt x="1218" y="23"/>
                        </a:lnTo>
                        <a:lnTo>
                          <a:pt x="1228" y="9"/>
                        </a:lnTo>
                        <a:lnTo>
                          <a:pt x="1238" y="2"/>
                        </a:lnTo>
                        <a:lnTo>
                          <a:pt x="1247" y="0"/>
                        </a:lnTo>
                        <a:lnTo>
                          <a:pt x="1257" y="5"/>
                        </a:lnTo>
                        <a:lnTo>
                          <a:pt x="1267" y="17"/>
                        </a:lnTo>
                        <a:lnTo>
                          <a:pt x="1277" y="35"/>
                        </a:lnTo>
                        <a:lnTo>
                          <a:pt x="1287" y="59"/>
                        </a:lnTo>
                        <a:lnTo>
                          <a:pt x="1297" y="89"/>
                        </a:lnTo>
                        <a:lnTo>
                          <a:pt x="1307" y="124"/>
                        </a:lnTo>
                        <a:lnTo>
                          <a:pt x="1317" y="164"/>
                        </a:lnTo>
                        <a:lnTo>
                          <a:pt x="1327" y="209"/>
                        </a:lnTo>
                        <a:lnTo>
                          <a:pt x="1336" y="258"/>
                        </a:lnTo>
                        <a:lnTo>
                          <a:pt x="1346" y="311"/>
                        </a:lnTo>
                        <a:lnTo>
                          <a:pt x="1356" y="368"/>
                        </a:lnTo>
                        <a:lnTo>
                          <a:pt x="1366" y="427"/>
                        </a:lnTo>
                        <a:lnTo>
                          <a:pt x="1376" y="488"/>
                        </a:lnTo>
                        <a:lnTo>
                          <a:pt x="1386" y="551"/>
                        </a:lnTo>
                        <a:lnTo>
                          <a:pt x="1396" y="614"/>
                        </a:lnTo>
                        <a:lnTo>
                          <a:pt x="1406" y="678"/>
                        </a:lnTo>
                        <a:lnTo>
                          <a:pt x="1416" y="741"/>
                        </a:lnTo>
                        <a:lnTo>
                          <a:pt x="1426" y="804"/>
                        </a:lnTo>
                        <a:lnTo>
                          <a:pt x="1435" y="864"/>
                        </a:lnTo>
                        <a:lnTo>
                          <a:pt x="1445" y="923"/>
                        </a:lnTo>
                        <a:lnTo>
                          <a:pt x="1455" y="978"/>
                        </a:lnTo>
                        <a:lnTo>
                          <a:pt x="1465" y="1030"/>
                        </a:lnTo>
                        <a:lnTo>
                          <a:pt x="1475" y="1078"/>
                        </a:lnTo>
                        <a:lnTo>
                          <a:pt x="1485" y="1122"/>
                        </a:lnTo>
                        <a:lnTo>
                          <a:pt x="1495" y="1161"/>
                        </a:lnTo>
                        <a:lnTo>
                          <a:pt x="1505" y="1195"/>
                        </a:lnTo>
                        <a:lnTo>
                          <a:pt x="1515" y="1223"/>
                        </a:lnTo>
                        <a:lnTo>
                          <a:pt x="1524" y="1246"/>
                        </a:lnTo>
                        <a:lnTo>
                          <a:pt x="1534" y="1262"/>
                        </a:lnTo>
                        <a:lnTo>
                          <a:pt x="1544" y="1272"/>
                        </a:lnTo>
                        <a:lnTo>
                          <a:pt x="1554" y="1275"/>
                        </a:lnTo>
                        <a:lnTo>
                          <a:pt x="1564" y="1273"/>
                        </a:lnTo>
                        <a:lnTo>
                          <a:pt x="1574" y="1264"/>
                        </a:lnTo>
                        <a:lnTo>
                          <a:pt x="1584" y="1248"/>
                        </a:lnTo>
                        <a:lnTo>
                          <a:pt x="1594" y="1227"/>
                        </a:lnTo>
                        <a:lnTo>
                          <a:pt x="1604" y="1200"/>
                        </a:lnTo>
                        <a:lnTo>
                          <a:pt x="1614" y="1167"/>
                        </a:lnTo>
                        <a:lnTo>
                          <a:pt x="1623" y="1129"/>
                        </a:lnTo>
                        <a:lnTo>
                          <a:pt x="1633" y="1086"/>
                        </a:lnTo>
                        <a:lnTo>
                          <a:pt x="1643" y="1038"/>
                        </a:lnTo>
                        <a:lnTo>
                          <a:pt x="1653" y="987"/>
                        </a:lnTo>
                        <a:lnTo>
                          <a:pt x="1663" y="932"/>
                        </a:lnTo>
                        <a:lnTo>
                          <a:pt x="1673" y="873"/>
                        </a:lnTo>
                        <a:lnTo>
                          <a:pt x="1683" y="813"/>
                        </a:lnTo>
                        <a:lnTo>
                          <a:pt x="1693" y="751"/>
                        </a:lnTo>
                        <a:lnTo>
                          <a:pt x="1703" y="688"/>
                        </a:lnTo>
                        <a:lnTo>
                          <a:pt x="1712" y="624"/>
                        </a:lnTo>
                        <a:lnTo>
                          <a:pt x="1722" y="561"/>
                        </a:lnTo>
                        <a:lnTo>
                          <a:pt x="1732" y="498"/>
                        </a:lnTo>
                        <a:lnTo>
                          <a:pt x="1742" y="436"/>
                        </a:lnTo>
                        <a:lnTo>
                          <a:pt x="1752" y="377"/>
                        </a:lnTo>
                        <a:lnTo>
                          <a:pt x="1762" y="320"/>
                        </a:lnTo>
                        <a:lnTo>
                          <a:pt x="1772" y="266"/>
                        </a:lnTo>
                        <a:lnTo>
                          <a:pt x="1782" y="217"/>
                        </a:lnTo>
                        <a:lnTo>
                          <a:pt x="1792" y="171"/>
                        </a:lnTo>
                        <a:lnTo>
                          <a:pt x="1801" y="130"/>
                        </a:lnTo>
                        <a:lnTo>
                          <a:pt x="1811" y="94"/>
                        </a:lnTo>
                        <a:lnTo>
                          <a:pt x="1822" y="63"/>
                        </a:lnTo>
                        <a:lnTo>
                          <a:pt x="1831" y="38"/>
                        </a:lnTo>
                        <a:lnTo>
                          <a:pt x="1841" y="20"/>
                        </a:lnTo>
                        <a:lnTo>
                          <a:pt x="1851" y="7"/>
                        </a:lnTo>
                        <a:lnTo>
                          <a:pt x="1861" y="1"/>
                        </a:lnTo>
                        <a:lnTo>
                          <a:pt x="1871" y="1"/>
                        </a:lnTo>
                        <a:lnTo>
                          <a:pt x="1881" y="7"/>
                        </a:lnTo>
                        <a:lnTo>
                          <a:pt x="1891" y="20"/>
                        </a:lnTo>
                        <a:lnTo>
                          <a:pt x="1900" y="39"/>
                        </a:lnTo>
                        <a:lnTo>
                          <a:pt x="1911" y="64"/>
                        </a:lnTo>
                        <a:lnTo>
                          <a:pt x="1921" y="94"/>
                        </a:lnTo>
                        <a:lnTo>
                          <a:pt x="1930" y="130"/>
                        </a:lnTo>
                        <a:lnTo>
                          <a:pt x="1940" y="171"/>
                        </a:lnTo>
                        <a:lnTo>
                          <a:pt x="1950" y="217"/>
                        </a:lnTo>
                        <a:lnTo>
                          <a:pt x="1960" y="267"/>
                        </a:lnTo>
                        <a:lnTo>
                          <a:pt x="1970" y="32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8936" name="Text Box 110"/>
              <p:cNvSpPr txBox="1">
                <a:spLocks noChangeArrowheads="1"/>
              </p:cNvSpPr>
              <p:nvPr/>
            </p:nvSpPr>
            <p:spPr bwMode="auto">
              <a:xfrm>
                <a:off x="446" y="1607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</a:rPr>
                  <a:t>L</a:t>
                </a:r>
                <a:r>
                  <a:rPr lang="fr-FR" baseline="-250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38937" name="Line 111"/>
              <p:cNvSpPr>
                <a:spLocks noChangeShapeType="1"/>
              </p:cNvSpPr>
              <p:nvPr/>
            </p:nvSpPr>
            <p:spPr bwMode="auto">
              <a:xfrm>
                <a:off x="240" y="1872"/>
                <a:ext cx="7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8" name="Line 113"/>
              <p:cNvSpPr>
                <a:spLocks noChangeShapeType="1"/>
              </p:cNvSpPr>
              <p:nvPr/>
            </p:nvSpPr>
            <p:spPr bwMode="auto">
              <a:xfrm rot="5400000" flipV="1">
                <a:off x="4495" y="153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9" name="Line 114"/>
              <p:cNvSpPr>
                <a:spLocks noChangeShapeType="1"/>
              </p:cNvSpPr>
              <p:nvPr/>
            </p:nvSpPr>
            <p:spPr bwMode="auto">
              <a:xfrm rot="5400000">
                <a:off x="2388" y="2267"/>
                <a:ext cx="3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40" name="Text Box 115"/>
              <p:cNvSpPr txBox="1">
                <a:spLocks noChangeArrowheads="1"/>
              </p:cNvSpPr>
              <p:nvPr/>
            </p:nvSpPr>
            <p:spPr bwMode="auto">
              <a:xfrm>
                <a:off x="3797" y="3813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b="1">
                    <a:solidFill>
                      <a:srgbClr val="000000"/>
                    </a:solidFill>
                    <a:sym typeface="Symbol" pitchFamily="18" charset="2"/>
                  </a:rPr>
                  <a:t></a:t>
                </a:r>
              </a:p>
            </p:txBody>
          </p:sp>
          <p:sp>
            <p:nvSpPr>
              <p:cNvPr id="38941" name="Text Box 116"/>
              <p:cNvSpPr txBox="1">
                <a:spLocks noChangeArrowheads="1"/>
              </p:cNvSpPr>
              <p:nvPr/>
            </p:nvSpPr>
            <p:spPr bwMode="auto">
              <a:xfrm>
                <a:off x="3830" y="558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b="1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8942" name="AutoShape 121"/>
              <p:cNvSpPr>
                <a:spLocks noChangeArrowheads="1"/>
              </p:cNvSpPr>
              <p:nvPr/>
            </p:nvSpPr>
            <p:spPr bwMode="auto">
              <a:xfrm>
                <a:off x="3528" y="1856"/>
                <a:ext cx="29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43" name="AutoShape 122"/>
              <p:cNvSpPr>
                <a:spLocks noChangeArrowheads="1"/>
              </p:cNvSpPr>
              <p:nvPr/>
            </p:nvSpPr>
            <p:spPr bwMode="auto">
              <a:xfrm>
                <a:off x="3528" y="664"/>
                <a:ext cx="29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44" name="AutoShape 123"/>
              <p:cNvSpPr>
                <a:spLocks noChangeArrowheads="1"/>
              </p:cNvSpPr>
              <p:nvPr/>
            </p:nvSpPr>
            <p:spPr bwMode="auto">
              <a:xfrm>
                <a:off x="3512" y="2920"/>
                <a:ext cx="29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38945" name="Text Box 125"/>
              <p:cNvSpPr txBox="1">
                <a:spLocks noChangeArrowheads="1"/>
              </p:cNvSpPr>
              <p:nvPr/>
            </p:nvSpPr>
            <p:spPr bwMode="auto">
              <a:xfrm>
                <a:off x="4910" y="479"/>
                <a:ext cx="1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i="1">
                    <a:solidFill>
                      <a:srgbClr val="000000"/>
                    </a:solidFill>
                  </a:rPr>
                  <a:t>I</a:t>
                </a:r>
              </a:p>
            </p:txBody>
          </p:sp>
          <p:pic>
            <p:nvPicPr>
              <p:cNvPr id="38946" name="Picture 127" descr="Modulationgaussposi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2952" y="1712"/>
                <a:ext cx="3019" cy="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47" name="Text Box 117"/>
              <p:cNvSpPr txBox="1">
                <a:spLocks noChangeArrowheads="1"/>
              </p:cNvSpPr>
              <p:nvPr/>
            </p:nvSpPr>
            <p:spPr bwMode="auto">
              <a:xfrm>
                <a:off x="3960" y="3360"/>
                <a:ext cx="24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>
                    <a:solidFill>
                      <a:srgbClr val="000000"/>
                    </a:solidFill>
                  </a:rPr>
                  <a:t>L</a:t>
                </a:r>
                <a:r>
                  <a:rPr lang="fr-FR" sz="1600" b="1" baseline="-250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38948" name="Line 124"/>
              <p:cNvSpPr>
                <a:spLocks noChangeShapeType="1"/>
              </p:cNvSpPr>
              <p:nvPr/>
            </p:nvSpPr>
            <p:spPr bwMode="auto">
              <a:xfrm>
                <a:off x="3880" y="3472"/>
                <a:ext cx="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916" name="Text Box 129"/>
            <p:cNvSpPr txBox="1">
              <a:spLocks noChangeArrowheads="1"/>
            </p:cNvSpPr>
            <p:nvPr/>
          </p:nvSpPr>
          <p:spPr bwMode="auto">
            <a:xfrm>
              <a:off x="390" y="2965"/>
              <a:ext cx="12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000000"/>
                  </a:solidFill>
                </a:rPr>
                <a:t>1</a:t>
              </a:r>
              <a:r>
                <a:rPr lang="fr-FR" sz="1200">
                  <a:solidFill>
                    <a:srgbClr val="000000"/>
                  </a:solidFill>
                </a:rPr>
                <a:t> : recouvrement spatial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>
                  <a:solidFill>
                    <a:srgbClr val="000000"/>
                  </a:solidFill>
                </a:rPr>
                <a:t>      </a:t>
              </a:r>
              <a:r>
                <a:rPr lang="fr-FR" sz="1200">
                  <a:solidFill>
                    <a:srgbClr val="000000"/>
                  </a:solidFill>
                  <a:sym typeface="Wingdings" pitchFamily="2" charset="2"/>
                </a:rPr>
                <a:t> Interférences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000000"/>
                  </a:solidFill>
                  <a:sym typeface="Wingdings" pitchFamily="2" charset="2"/>
                </a:rPr>
                <a:t>2</a:t>
              </a:r>
              <a:r>
                <a:rPr lang="fr-FR" sz="1200">
                  <a:solidFill>
                    <a:srgbClr val="000000"/>
                  </a:solidFill>
                  <a:sym typeface="Wingdings" pitchFamily="2" charset="2"/>
                </a:rPr>
                <a:t> : pas de recouvrement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>
                  <a:solidFill>
                    <a:srgbClr val="000000"/>
                  </a:solidFill>
                  <a:sym typeface="Wingdings" pitchFamily="2" charset="2"/>
                </a:rPr>
                <a:t>       Pas d’interférences</a:t>
              </a:r>
              <a:endParaRPr lang="fr-FR" sz="1200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4939" y="933897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2.3.3. Notion de longueur de cohérence</a:t>
            </a:r>
          </a:p>
        </p:txBody>
      </p:sp>
      <p:sp>
        <p:nvSpPr>
          <p:cNvPr id="122" name="Titre 1"/>
          <p:cNvSpPr txBox="1">
            <a:spLocks/>
          </p:cNvSpPr>
          <p:nvPr/>
        </p:nvSpPr>
        <p:spPr>
          <a:xfrm>
            <a:off x="1497013" y="323458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2.3. Notion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cohérence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3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988841"/>
            <a:ext cx="8537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 d’optique géométrique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latin typeface="Arial Narrow" pitchFamily="34" charset="0"/>
              </a:rPr>
              <a:t>ptique géo, réflexion, réfraction …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2. Expression d’une vibration monochromatique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 Narrow" pitchFamily="34" charset="0"/>
              </a:rPr>
              <a:t>Intensité, polarisation, classification des radiations, ondes sphériques, etc.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3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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 ondes : les interférences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 Expression 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des interférences, conditions d’obtention, longueur de cohérence</a:t>
            </a:r>
            <a:endParaRPr lang="fr-FR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4.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 Ondes  : la diffraction</a:t>
            </a:r>
          </a:p>
          <a:p>
            <a:pPr marL="342900" indent="-342900">
              <a:lnSpc>
                <a:spcPct val="150000"/>
              </a:lnSpc>
            </a:pPr>
            <a:r>
              <a:rPr lang="fr-FR" sz="32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 Schéma de 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principe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5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Expression d’une onde quasi-monochromatique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I</a:t>
            </a:r>
            <a:r>
              <a:rPr lang="fr-FR" dirty="0" smtClean="0">
                <a:latin typeface="Arial Narrow" pitchFamily="34" charset="0"/>
              </a:rPr>
              <a:t>ntroduction à la Transformée de Fourier…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563688" y="1757363"/>
            <a:ext cx="4710112" cy="4664075"/>
            <a:chOff x="985" y="1107"/>
            <a:chExt cx="2967" cy="2938"/>
          </a:xfrm>
        </p:grpSpPr>
        <p:graphicFrame>
          <p:nvGraphicFramePr>
            <p:cNvPr id="4098" name="Object 30"/>
            <p:cNvGraphicFramePr>
              <a:graphicFrameLocks noChangeAspect="1"/>
            </p:cNvGraphicFramePr>
            <p:nvPr/>
          </p:nvGraphicFramePr>
          <p:xfrm>
            <a:off x="985" y="1492"/>
            <a:ext cx="14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098" name="Equation" r:id="rId3" imgW="228600" imgH="241200" progId="Equation.3">
                    <p:embed/>
                  </p:oleObj>
                </mc:Choice>
                <mc:Fallback>
                  <p:oleObj name="Equation" r:id="rId3" imgW="228600" imgH="241200" progId="Equation.3">
                    <p:embed/>
                    <p:pic>
                      <p:nvPicPr>
                        <p:cNvPr id="409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" y="1492"/>
                          <a:ext cx="144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2" name="Text Box 31"/>
            <p:cNvSpPr txBox="1">
              <a:spLocks noChangeArrowheads="1"/>
            </p:cNvSpPr>
            <p:nvPr/>
          </p:nvSpPr>
          <p:spPr bwMode="auto">
            <a:xfrm>
              <a:off x="1110" y="1107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i="1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4103" name="Line 32"/>
            <p:cNvSpPr>
              <a:spLocks noChangeShapeType="1"/>
            </p:cNvSpPr>
            <p:nvPr/>
          </p:nvSpPr>
          <p:spPr bwMode="auto">
            <a:xfrm>
              <a:off x="1198" y="2156"/>
              <a:ext cx="24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04" name="Line 33"/>
            <p:cNvSpPr>
              <a:spLocks noChangeShapeType="1"/>
            </p:cNvSpPr>
            <p:nvPr/>
          </p:nvSpPr>
          <p:spPr bwMode="auto">
            <a:xfrm flipH="1" flipV="1">
              <a:off x="1211" y="1380"/>
              <a:ext cx="6" cy="1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05" name="Freeform 34"/>
            <p:cNvSpPr>
              <a:spLocks/>
            </p:cNvSpPr>
            <p:nvPr/>
          </p:nvSpPr>
          <p:spPr bwMode="auto">
            <a:xfrm rot="-131148">
              <a:off x="1126" y="1521"/>
              <a:ext cx="2082" cy="695"/>
            </a:xfrm>
            <a:custGeom>
              <a:avLst/>
              <a:gdLst>
                <a:gd name="T0" fmla="*/ 0 w 3848"/>
                <a:gd name="T1" fmla="*/ 1 h 1124"/>
                <a:gd name="T2" fmla="*/ 1 w 3848"/>
                <a:gd name="T3" fmla="*/ 1 h 1124"/>
                <a:gd name="T4" fmla="*/ 1 w 3848"/>
                <a:gd name="T5" fmla="*/ 4 h 1124"/>
                <a:gd name="T6" fmla="*/ 1 w 3848"/>
                <a:gd name="T7" fmla="*/ 1 h 1124"/>
                <a:gd name="T8" fmla="*/ 1 w 3848"/>
                <a:gd name="T9" fmla="*/ 4 h 1124"/>
                <a:gd name="T10" fmla="*/ 2 w 3848"/>
                <a:gd name="T11" fmla="*/ 1 h 1124"/>
                <a:gd name="T12" fmla="*/ 2 w 3848"/>
                <a:gd name="T13" fmla="*/ 4 h 1124"/>
                <a:gd name="T14" fmla="*/ 2 w 3848"/>
                <a:gd name="T15" fmla="*/ 1 h 1124"/>
                <a:gd name="T16" fmla="*/ 2 w 3848"/>
                <a:gd name="T17" fmla="*/ 4 h 1124"/>
                <a:gd name="T18" fmla="*/ 2 w 3848"/>
                <a:gd name="T19" fmla="*/ 2 h 1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8"/>
                <a:gd name="T31" fmla="*/ 0 h 1124"/>
                <a:gd name="T32" fmla="*/ 3848 w 3848"/>
                <a:gd name="T33" fmla="*/ 1124 h 1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8" h="1124">
                  <a:moveTo>
                    <a:pt x="0" y="556"/>
                  </a:moveTo>
                  <a:cubicBezTo>
                    <a:pt x="53" y="278"/>
                    <a:pt x="107" y="0"/>
                    <a:pt x="224" y="76"/>
                  </a:cubicBezTo>
                  <a:cubicBezTo>
                    <a:pt x="341" y="152"/>
                    <a:pt x="545" y="1011"/>
                    <a:pt x="704" y="1012"/>
                  </a:cubicBezTo>
                  <a:cubicBezTo>
                    <a:pt x="863" y="1013"/>
                    <a:pt x="1013" y="83"/>
                    <a:pt x="1176" y="84"/>
                  </a:cubicBezTo>
                  <a:cubicBezTo>
                    <a:pt x="1339" y="85"/>
                    <a:pt x="1517" y="1016"/>
                    <a:pt x="1680" y="1020"/>
                  </a:cubicBezTo>
                  <a:cubicBezTo>
                    <a:pt x="1843" y="1024"/>
                    <a:pt x="1992" y="105"/>
                    <a:pt x="2152" y="108"/>
                  </a:cubicBezTo>
                  <a:cubicBezTo>
                    <a:pt x="2312" y="111"/>
                    <a:pt x="2480" y="1035"/>
                    <a:pt x="2640" y="1036"/>
                  </a:cubicBezTo>
                  <a:cubicBezTo>
                    <a:pt x="2800" y="1037"/>
                    <a:pt x="2952" y="116"/>
                    <a:pt x="3112" y="116"/>
                  </a:cubicBezTo>
                  <a:cubicBezTo>
                    <a:pt x="3272" y="116"/>
                    <a:pt x="3477" y="948"/>
                    <a:pt x="3600" y="1036"/>
                  </a:cubicBezTo>
                  <a:cubicBezTo>
                    <a:pt x="3723" y="1124"/>
                    <a:pt x="3785" y="884"/>
                    <a:pt x="3848" y="64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06" name="Line 35"/>
            <p:cNvSpPr>
              <a:spLocks noChangeShapeType="1"/>
            </p:cNvSpPr>
            <p:nvPr/>
          </p:nvSpPr>
          <p:spPr bwMode="auto">
            <a:xfrm flipH="1">
              <a:off x="1198" y="1572"/>
              <a:ext cx="2307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07" name="Line 36"/>
            <p:cNvSpPr>
              <a:spLocks noChangeShapeType="1"/>
            </p:cNvSpPr>
            <p:nvPr/>
          </p:nvSpPr>
          <p:spPr bwMode="auto">
            <a:xfrm>
              <a:off x="1750" y="1570"/>
              <a:ext cx="0" cy="5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08" name="Line 37"/>
            <p:cNvSpPr>
              <a:spLocks noChangeShapeType="1"/>
            </p:cNvSpPr>
            <p:nvPr/>
          </p:nvSpPr>
          <p:spPr bwMode="auto">
            <a:xfrm>
              <a:off x="2280" y="1572"/>
              <a:ext cx="3" cy="5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09" name="Line 38"/>
            <p:cNvSpPr>
              <a:spLocks noChangeShapeType="1"/>
            </p:cNvSpPr>
            <p:nvPr/>
          </p:nvSpPr>
          <p:spPr bwMode="auto">
            <a:xfrm flipH="1">
              <a:off x="2797" y="1565"/>
              <a:ext cx="3" cy="5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10" name="Text Box 44"/>
            <p:cNvSpPr txBox="1">
              <a:spLocks noChangeArrowheads="1"/>
            </p:cNvSpPr>
            <p:nvPr/>
          </p:nvSpPr>
          <p:spPr bwMode="auto">
            <a:xfrm>
              <a:off x="1063" y="2080"/>
              <a:ext cx="1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4111" name="Text Box 47"/>
            <p:cNvSpPr txBox="1">
              <a:spLocks noChangeArrowheads="1"/>
            </p:cNvSpPr>
            <p:nvPr/>
          </p:nvSpPr>
          <p:spPr bwMode="auto">
            <a:xfrm>
              <a:off x="3530" y="2193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  <a:sym typeface="Symbol" pitchFamily="18" charset="2"/>
                </a:rPr>
                <a:t></a:t>
              </a:r>
            </a:p>
          </p:txBody>
        </p:sp>
        <p:sp>
          <p:nvSpPr>
            <p:cNvPr id="4112" name="Text Box 48"/>
            <p:cNvSpPr txBox="1">
              <a:spLocks noChangeArrowheads="1"/>
            </p:cNvSpPr>
            <p:nvPr/>
          </p:nvSpPr>
          <p:spPr bwMode="auto">
            <a:xfrm>
              <a:off x="1634" y="2189"/>
              <a:ext cx="2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0000FF"/>
                  </a:solidFill>
                  <a:sym typeface="Symbol" pitchFamily="18" charset="2"/>
                </a:rPr>
                <a:t></a:t>
              </a:r>
              <a:r>
                <a:rPr lang="fr-FR" sz="1400" b="1" baseline="-25000">
                  <a:solidFill>
                    <a:srgbClr val="0000FF"/>
                  </a:solidFill>
                  <a:sym typeface="Symbol" pitchFamily="18" charset="2"/>
                </a:rPr>
                <a:t>1</a:t>
              </a:r>
              <a:endParaRPr lang="fr-FR" sz="1400" b="1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4113" name="Text Box 49"/>
            <p:cNvSpPr txBox="1">
              <a:spLocks noChangeArrowheads="1"/>
            </p:cNvSpPr>
            <p:nvPr/>
          </p:nvSpPr>
          <p:spPr bwMode="auto">
            <a:xfrm>
              <a:off x="2160" y="2189"/>
              <a:ext cx="2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0000FF"/>
                  </a:solidFill>
                  <a:sym typeface="Symbol" pitchFamily="18" charset="2"/>
                </a:rPr>
                <a:t>2</a:t>
              </a:r>
              <a:r>
                <a:rPr lang="fr-FR" sz="1400" b="1" baseline="-25000">
                  <a:solidFill>
                    <a:srgbClr val="0000FF"/>
                  </a:solidFill>
                  <a:sym typeface="Symbol" pitchFamily="18" charset="2"/>
                </a:rPr>
                <a:t>1</a:t>
              </a:r>
              <a:endParaRPr lang="fr-FR" sz="1400" b="1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4114" name="Text Box 50"/>
            <p:cNvSpPr txBox="1">
              <a:spLocks noChangeArrowheads="1"/>
            </p:cNvSpPr>
            <p:nvPr/>
          </p:nvSpPr>
          <p:spPr bwMode="auto">
            <a:xfrm>
              <a:off x="2656" y="2189"/>
              <a:ext cx="2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0000FF"/>
                  </a:solidFill>
                  <a:sym typeface="Symbol" pitchFamily="18" charset="2"/>
                </a:rPr>
                <a:t>3</a:t>
              </a:r>
              <a:r>
                <a:rPr lang="fr-FR" sz="1400" b="1" baseline="-25000">
                  <a:solidFill>
                    <a:srgbClr val="0000FF"/>
                  </a:solidFill>
                  <a:sym typeface="Symbol" pitchFamily="18" charset="2"/>
                </a:rPr>
                <a:t>1</a:t>
              </a:r>
            </a:p>
          </p:txBody>
        </p:sp>
        <p:sp>
          <p:nvSpPr>
            <p:cNvPr id="4115" name="Freeform 52"/>
            <p:cNvSpPr>
              <a:spLocks/>
            </p:cNvSpPr>
            <p:nvPr/>
          </p:nvSpPr>
          <p:spPr bwMode="auto">
            <a:xfrm rot="-131148">
              <a:off x="1129" y="1513"/>
              <a:ext cx="2369" cy="695"/>
            </a:xfrm>
            <a:custGeom>
              <a:avLst/>
              <a:gdLst>
                <a:gd name="T0" fmla="*/ 0 w 3848"/>
                <a:gd name="T1" fmla="*/ 1 h 1124"/>
                <a:gd name="T2" fmla="*/ 1 w 3848"/>
                <a:gd name="T3" fmla="*/ 1 h 1124"/>
                <a:gd name="T4" fmla="*/ 2 w 3848"/>
                <a:gd name="T5" fmla="*/ 4 h 1124"/>
                <a:gd name="T6" fmla="*/ 4 w 3848"/>
                <a:gd name="T7" fmla="*/ 1 h 1124"/>
                <a:gd name="T8" fmla="*/ 5 w 3848"/>
                <a:gd name="T9" fmla="*/ 4 h 1124"/>
                <a:gd name="T10" fmla="*/ 6 w 3848"/>
                <a:gd name="T11" fmla="*/ 1 h 1124"/>
                <a:gd name="T12" fmla="*/ 7 w 3848"/>
                <a:gd name="T13" fmla="*/ 4 h 1124"/>
                <a:gd name="T14" fmla="*/ 9 w 3848"/>
                <a:gd name="T15" fmla="*/ 1 h 1124"/>
                <a:gd name="T16" fmla="*/ 10 w 3848"/>
                <a:gd name="T17" fmla="*/ 4 h 1124"/>
                <a:gd name="T18" fmla="*/ 11 w 3848"/>
                <a:gd name="T19" fmla="*/ 2 h 1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8"/>
                <a:gd name="T31" fmla="*/ 0 h 1124"/>
                <a:gd name="T32" fmla="*/ 3848 w 3848"/>
                <a:gd name="T33" fmla="*/ 1124 h 1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8" h="1124">
                  <a:moveTo>
                    <a:pt x="0" y="556"/>
                  </a:moveTo>
                  <a:cubicBezTo>
                    <a:pt x="53" y="278"/>
                    <a:pt x="107" y="0"/>
                    <a:pt x="224" y="76"/>
                  </a:cubicBezTo>
                  <a:cubicBezTo>
                    <a:pt x="341" y="152"/>
                    <a:pt x="545" y="1011"/>
                    <a:pt x="704" y="1012"/>
                  </a:cubicBezTo>
                  <a:cubicBezTo>
                    <a:pt x="863" y="1013"/>
                    <a:pt x="1013" y="83"/>
                    <a:pt x="1176" y="84"/>
                  </a:cubicBezTo>
                  <a:cubicBezTo>
                    <a:pt x="1339" y="85"/>
                    <a:pt x="1517" y="1016"/>
                    <a:pt x="1680" y="1020"/>
                  </a:cubicBezTo>
                  <a:cubicBezTo>
                    <a:pt x="1843" y="1024"/>
                    <a:pt x="1992" y="105"/>
                    <a:pt x="2152" y="108"/>
                  </a:cubicBezTo>
                  <a:cubicBezTo>
                    <a:pt x="2312" y="111"/>
                    <a:pt x="2480" y="1035"/>
                    <a:pt x="2640" y="1036"/>
                  </a:cubicBezTo>
                  <a:cubicBezTo>
                    <a:pt x="2800" y="1037"/>
                    <a:pt x="2952" y="116"/>
                    <a:pt x="3112" y="116"/>
                  </a:cubicBezTo>
                  <a:cubicBezTo>
                    <a:pt x="3272" y="116"/>
                    <a:pt x="3477" y="948"/>
                    <a:pt x="3600" y="1036"/>
                  </a:cubicBezTo>
                  <a:cubicBezTo>
                    <a:pt x="3723" y="1124"/>
                    <a:pt x="3785" y="884"/>
                    <a:pt x="3848" y="644"/>
                  </a:cubicBezTo>
                </a:path>
              </a:pathLst>
            </a:custGeom>
            <a:noFill/>
            <a:ln w="28575">
              <a:solidFill>
                <a:srgbClr val="FA0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16" name="Line 53"/>
            <p:cNvSpPr>
              <a:spLocks noChangeShapeType="1"/>
            </p:cNvSpPr>
            <p:nvPr/>
          </p:nvSpPr>
          <p:spPr bwMode="auto">
            <a:xfrm>
              <a:off x="1844" y="1580"/>
              <a:ext cx="0" cy="7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17" name="Line 54"/>
            <p:cNvSpPr>
              <a:spLocks noChangeShapeType="1"/>
            </p:cNvSpPr>
            <p:nvPr/>
          </p:nvSpPr>
          <p:spPr bwMode="auto">
            <a:xfrm>
              <a:off x="2442" y="1578"/>
              <a:ext cx="0" cy="7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18" name="Line 55"/>
            <p:cNvSpPr>
              <a:spLocks noChangeShapeType="1"/>
            </p:cNvSpPr>
            <p:nvPr/>
          </p:nvSpPr>
          <p:spPr bwMode="auto">
            <a:xfrm>
              <a:off x="3034" y="1570"/>
              <a:ext cx="0" cy="7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19" name="Text Box 56"/>
            <p:cNvSpPr txBox="1">
              <a:spLocks noChangeArrowheads="1"/>
            </p:cNvSpPr>
            <p:nvPr/>
          </p:nvSpPr>
          <p:spPr bwMode="auto">
            <a:xfrm>
              <a:off x="1736" y="2319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FA0600"/>
                  </a:solidFill>
                  <a:sym typeface="Symbol" pitchFamily="18" charset="2"/>
                </a:rPr>
                <a:t></a:t>
              </a:r>
              <a:r>
                <a:rPr lang="fr-FR" sz="1400" b="1" baseline="-25000">
                  <a:solidFill>
                    <a:srgbClr val="FA0600"/>
                  </a:solidFill>
                  <a:sym typeface="Symbol" pitchFamily="18" charset="2"/>
                </a:rPr>
                <a:t>2</a:t>
              </a:r>
              <a:endParaRPr lang="fr-FR" sz="1400" b="1">
                <a:solidFill>
                  <a:srgbClr val="FA0600"/>
                </a:solidFill>
                <a:sym typeface="Symbol" pitchFamily="18" charset="2"/>
              </a:endParaRPr>
            </a:p>
          </p:txBody>
        </p:sp>
        <p:sp>
          <p:nvSpPr>
            <p:cNvPr id="4120" name="Text Box 57"/>
            <p:cNvSpPr txBox="1">
              <a:spLocks noChangeArrowheads="1"/>
            </p:cNvSpPr>
            <p:nvPr/>
          </p:nvSpPr>
          <p:spPr bwMode="auto">
            <a:xfrm>
              <a:off x="2302" y="2319"/>
              <a:ext cx="2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FA0600"/>
                  </a:solidFill>
                  <a:sym typeface="Symbol" pitchFamily="18" charset="2"/>
                </a:rPr>
                <a:t>2</a:t>
              </a:r>
              <a:r>
                <a:rPr lang="fr-FR" sz="1400" b="1" baseline="-25000">
                  <a:solidFill>
                    <a:srgbClr val="FA0600"/>
                  </a:solidFill>
                  <a:sym typeface="Symbol" pitchFamily="18" charset="2"/>
                </a:rPr>
                <a:t>2</a:t>
              </a:r>
              <a:endParaRPr lang="fr-FR" sz="1400" b="1">
                <a:solidFill>
                  <a:srgbClr val="FA0600"/>
                </a:solidFill>
                <a:sym typeface="Symbol" pitchFamily="18" charset="2"/>
              </a:endParaRPr>
            </a:p>
          </p:txBody>
        </p:sp>
        <p:sp>
          <p:nvSpPr>
            <p:cNvPr id="4121" name="Text Box 58"/>
            <p:cNvSpPr txBox="1">
              <a:spLocks noChangeArrowheads="1"/>
            </p:cNvSpPr>
            <p:nvPr/>
          </p:nvSpPr>
          <p:spPr bwMode="auto">
            <a:xfrm>
              <a:off x="2894" y="2319"/>
              <a:ext cx="2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FA0600"/>
                  </a:solidFill>
                  <a:sym typeface="Symbol" pitchFamily="18" charset="2"/>
                </a:rPr>
                <a:t>3</a:t>
              </a:r>
              <a:r>
                <a:rPr lang="fr-FR" sz="1400" b="1" baseline="-25000">
                  <a:solidFill>
                    <a:srgbClr val="FA0600"/>
                  </a:solidFill>
                  <a:sym typeface="Symbol" pitchFamily="18" charset="2"/>
                </a:rPr>
                <a:t>2</a:t>
              </a:r>
            </a:p>
          </p:txBody>
        </p:sp>
        <p:sp>
          <p:nvSpPr>
            <p:cNvPr id="4122" name="Text Box 59"/>
            <p:cNvSpPr txBox="1">
              <a:spLocks noChangeArrowheads="1"/>
            </p:cNvSpPr>
            <p:nvPr/>
          </p:nvSpPr>
          <p:spPr bwMode="auto">
            <a:xfrm>
              <a:off x="1602" y="1317"/>
              <a:ext cx="3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</a:t>
              </a:r>
              <a:r>
                <a:rPr lang="fr-FR" sz="1400" b="1" baseline="-2500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-</a:t>
              </a:r>
              <a:r>
                <a:rPr lang="fr-FR" sz="1400" b="1" baseline="-25000">
                  <a:solidFill>
                    <a:srgbClr val="000000"/>
                  </a:solidFill>
                  <a:sym typeface="Symbol" pitchFamily="18" charset="2"/>
                </a:rPr>
                <a:t>1</a:t>
              </a:r>
            </a:p>
          </p:txBody>
        </p:sp>
        <p:sp>
          <p:nvSpPr>
            <p:cNvPr id="4123" name="Line 60"/>
            <p:cNvSpPr>
              <a:spLocks noChangeShapeType="1"/>
            </p:cNvSpPr>
            <p:nvPr/>
          </p:nvSpPr>
          <p:spPr bwMode="auto">
            <a:xfrm>
              <a:off x="1716" y="1530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24" name="Text Box 61"/>
            <p:cNvSpPr txBox="1">
              <a:spLocks noChangeArrowheads="1"/>
            </p:cNvSpPr>
            <p:nvPr/>
          </p:nvSpPr>
          <p:spPr bwMode="auto">
            <a:xfrm>
              <a:off x="2122" y="1321"/>
              <a:ext cx="4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2(</a:t>
              </a:r>
              <a:r>
                <a:rPr lang="fr-FR" sz="1400" b="1" baseline="-2500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-</a:t>
              </a:r>
              <a:r>
                <a:rPr lang="fr-FR" sz="1400" b="1" baseline="-25000">
                  <a:solidFill>
                    <a:srgbClr val="000000"/>
                  </a:solidFill>
                  <a:sym typeface="Symbol" pitchFamily="18" charset="2"/>
                </a:rPr>
                <a:t>1</a:t>
              </a: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4125" name="Line 62"/>
            <p:cNvSpPr>
              <a:spLocks noChangeShapeType="1"/>
            </p:cNvSpPr>
            <p:nvPr/>
          </p:nvSpPr>
          <p:spPr bwMode="auto">
            <a:xfrm>
              <a:off x="2284" y="1534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26" name="Text Box 63"/>
            <p:cNvSpPr txBox="1">
              <a:spLocks noChangeArrowheads="1"/>
            </p:cNvSpPr>
            <p:nvPr/>
          </p:nvSpPr>
          <p:spPr bwMode="auto">
            <a:xfrm>
              <a:off x="2672" y="1313"/>
              <a:ext cx="5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3(</a:t>
              </a:r>
              <a:r>
                <a:rPr lang="fr-FR" sz="1400" b="1" baseline="-2500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-</a:t>
              </a:r>
              <a:r>
                <a:rPr lang="fr-FR" sz="1400" b="1" baseline="-25000">
                  <a:solidFill>
                    <a:srgbClr val="000000"/>
                  </a:solidFill>
                  <a:sym typeface="Symbol" pitchFamily="18" charset="2"/>
                </a:rPr>
                <a:t>1</a:t>
              </a:r>
              <a:r>
                <a:rPr lang="fr-FR" sz="1400" b="1">
                  <a:solidFill>
                    <a:srgbClr val="000000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4127" name="Line 64"/>
            <p:cNvSpPr>
              <a:spLocks noChangeShapeType="1"/>
            </p:cNvSpPr>
            <p:nvPr/>
          </p:nvSpPr>
          <p:spPr bwMode="auto">
            <a:xfrm>
              <a:off x="2816" y="1526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4128" name="Picture 67" descr="Interf_coin d air_lumiere blanch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1146" y="2829"/>
              <a:ext cx="264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9" name="Line 68"/>
            <p:cNvSpPr>
              <a:spLocks noChangeShapeType="1"/>
            </p:cNvSpPr>
            <p:nvPr/>
          </p:nvSpPr>
          <p:spPr bwMode="auto">
            <a:xfrm flipV="1">
              <a:off x="1140" y="3222"/>
              <a:ext cx="2652" cy="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30" name="Text Box 69"/>
            <p:cNvSpPr txBox="1">
              <a:spLocks noChangeArrowheads="1"/>
            </p:cNvSpPr>
            <p:nvPr/>
          </p:nvSpPr>
          <p:spPr bwMode="auto">
            <a:xfrm>
              <a:off x="3632" y="3237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FFFFFF"/>
                  </a:solidFill>
                  <a:sym typeface="Symbol" pitchFamily="18" charset="2"/>
                </a:rPr>
                <a:t></a:t>
              </a:r>
            </a:p>
          </p:txBody>
        </p:sp>
        <p:sp>
          <p:nvSpPr>
            <p:cNvPr id="4131" name="Text Box 71"/>
            <p:cNvSpPr txBox="1">
              <a:spLocks noChangeArrowheads="1"/>
            </p:cNvSpPr>
            <p:nvPr/>
          </p:nvSpPr>
          <p:spPr bwMode="auto">
            <a:xfrm>
              <a:off x="1178" y="320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132" name="Line 72"/>
            <p:cNvSpPr>
              <a:spLocks noChangeShapeType="1"/>
            </p:cNvSpPr>
            <p:nvPr/>
          </p:nvSpPr>
          <p:spPr bwMode="auto">
            <a:xfrm>
              <a:off x="1356" y="3192"/>
              <a:ext cx="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33" name="AutoShape 75"/>
            <p:cNvSpPr>
              <a:spLocks/>
            </p:cNvSpPr>
            <p:nvPr/>
          </p:nvSpPr>
          <p:spPr bwMode="auto">
            <a:xfrm rot="-5400000">
              <a:off x="2264" y="3192"/>
              <a:ext cx="56" cy="1072"/>
            </a:xfrm>
            <a:prstGeom prst="leftBrace">
              <a:avLst>
                <a:gd name="adj1" fmla="val 15952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34" name="AutoShape 76"/>
            <p:cNvSpPr>
              <a:spLocks/>
            </p:cNvSpPr>
            <p:nvPr/>
          </p:nvSpPr>
          <p:spPr bwMode="auto">
            <a:xfrm rot="-5400000">
              <a:off x="3352" y="3192"/>
              <a:ext cx="56" cy="1072"/>
            </a:xfrm>
            <a:prstGeom prst="leftBrace">
              <a:avLst>
                <a:gd name="adj1" fmla="val 15952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35" name="Text Box 77"/>
            <p:cNvSpPr txBox="1">
              <a:spLocks noChangeArrowheads="1"/>
            </p:cNvSpPr>
            <p:nvPr/>
          </p:nvSpPr>
          <p:spPr bwMode="auto">
            <a:xfrm>
              <a:off x="1992" y="3757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000000"/>
                  </a:solidFill>
                </a:rPr>
                <a:t>Teintes 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000000"/>
                  </a:solidFill>
                </a:rPr>
                <a:t>Newton</a:t>
              </a:r>
            </a:p>
          </p:txBody>
        </p:sp>
        <p:sp>
          <p:nvSpPr>
            <p:cNvPr id="4136" name="Text Box 78"/>
            <p:cNvSpPr txBox="1">
              <a:spLocks noChangeArrowheads="1"/>
            </p:cNvSpPr>
            <p:nvPr/>
          </p:nvSpPr>
          <p:spPr bwMode="auto">
            <a:xfrm>
              <a:off x="3038" y="3757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000000"/>
                  </a:solidFill>
                </a:rPr>
                <a:t>Blanc d’ordre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000000"/>
                  </a:solidFill>
                </a:rPr>
                <a:t>supérieur</a:t>
              </a:r>
            </a:p>
          </p:txBody>
        </p:sp>
        <p:sp>
          <p:nvSpPr>
            <p:cNvPr id="4137" name="Rectangle 79"/>
            <p:cNvSpPr>
              <a:spLocks noChangeArrowheads="1"/>
            </p:cNvSpPr>
            <p:nvPr/>
          </p:nvSpPr>
          <p:spPr bwMode="auto">
            <a:xfrm>
              <a:off x="3824" y="3664"/>
              <a:ext cx="128" cy="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6104" y="1026617"/>
            <a:ext cx="7991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2.3.4. Interférences entre deux ondes de couleurs différentes</a:t>
            </a: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2.3. Notion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cohérence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47"/>
          <p:cNvGrpSpPr>
            <a:grpSpLocks/>
          </p:cNvGrpSpPr>
          <p:nvPr/>
        </p:nvGrpSpPr>
        <p:grpSpPr bwMode="auto">
          <a:xfrm rot="-5400000">
            <a:off x="5867400" y="161925"/>
            <a:ext cx="542925" cy="542925"/>
            <a:chOff x="3540" y="1224"/>
            <a:chExt cx="342" cy="342"/>
          </a:xfrm>
        </p:grpSpPr>
        <p:sp>
          <p:nvSpPr>
            <p:cNvPr id="218" name="Arc 43"/>
            <p:cNvSpPr>
              <a:spLocks/>
            </p:cNvSpPr>
            <p:nvPr/>
          </p:nvSpPr>
          <p:spPr bwMode="auto">
            <a:xfrm flipH="1">
              <a:off x="3606" y="1302"/>
              <a:ext cx="216" cy="2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9" name="Line 44"/>
            <p:cNvSpPr>
              <a:spLocks noChangeShapeType="1"/>
            </p:cNvSpPr>
            <p:nvPr/>
          </p:nvSpPr>
          <p:spPr bwMode="auto">
            <a:xfrm flipH="1" flipV="1">
              <a:off x="3804" y="1224"/>
              <a:ext cx="78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0" name="Line 45"/>
            <p:cNvSpPr>
              <a:spLocks noChangeShapeType="1"/>
            </p:cNvSpPr>
            <p:nvPr/>
          </p:nvSpPr>
          <p:spPr bwMode="auto">
            <a:xfrm flipH="1" flipV="1">
              <a:off x="3540" y="1512"/>
              <a:ext cx="34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1" name="Oval 46"/>
            <p:cNvSpPr>
              <a:spLocks noChangeArrowheads="1"/>
            </p:cNvSpPr>
            <p:nvPr/>
          </p:nvSpPr>
          <p:spPr bwMode="auto">
            <a:xfrm>
              <a:off x="3708" y="138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905000" y="783255"/>
            <a:ext cx="5241925" cy="2220301"/>
            <a:chOff x="1562100" y="685800"/>
            <a:chExt cx="6116638" cy="2590800"/>
          </a:xfrm>
        </p:grpSpPr>
        <p:sp>
          <p:nvSpPr>
            <p:cNvPr id="184" name="AutoShape 8"/>
            <p:cNvSpPr>
              <a:spLocks noChangeArrowheads="1"/>
            </p:cNvSpPr>
            <p:nvPr/>
          </p:nvSpPr>
          <p:spPr bwMode="auto">
            <a:xfrm>
              <a:off x="1562100" y="685800"/>
              <a:ext cx="390525" cy="352425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5" name="Line 9"/>
            <p:cNvSpPr>
              <a:spLocks noChangeShapeType="1"/>
            </p:cNvSpPr>
            <p:nvPr/>
          </p:nvSpPr>
          <p:spPr bwMode="auto">
            <a:xfrm>
              <a:off x="2200275" y="1657350"/>
              <a:ext cx="476250" cy="447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6" name="Line 10"/>
            <p:cNvSpPr>
              <a:spLocks noChangeShapeType="1"/>
            </p:cNvSpPr>
            <p:nvPr/>
          </p:nvSpPr>
          <p:spPr bwMode="auto">
            <a:xfrm>
              <a:off x="2349500" y="1539875"/>
              <a:ext cx="476250" cy="447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7" name="Line 11"/>
            <p:cNvSpPr>
              <a:spLocks noChangeShapeType="1"/>
            </p:cNvSpPr>
            <p:nvPr/>
          </p:nvSpPr>
          <p:spPr bwMode="auto">
            <a:xfrm>
              <a:off x="2622550" y="1298575"/>
              <a:ext cx="476250" cy="447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8" name="Line 12"/>
            <p:cNvSpPr>
              <a:spLocks noChangeShapeType="1"/>
            </p:cNvSpPr>
            <p:nvPr/>
          </p:nvSpPr>
          <p:spPr bwMode="auto">
            <a:xfrm>
              <a:off x="2486025" y="1409700"/>
              <a:ext cx="476250" cy="447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9" name="Text Box 13"/>
            <p:cNvSpPr txBox="1">
              <a:spLocks noChangeArrowheads="1"/>
            </p:cNvSpPr>
            <p:nvPr/>
          </p:nvSpPr>
          <p:spPr bwMode="auto">
            <a:xfrm rot="19036890">
              <a:off x="1806575" y="1200150"/>
              <a:ext cx="9683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Onde plane</a:t>
              </a:r>
            </a:p>
          </p:txBody>
        </p:sp>
        <p:sp>
          <p:nvSpPr>
            <p:cNvPr id="190" name="Rectangle 14"/>
            <p:cNvSpPr>
              <a:spLocks noChangeArrowheads="1"/>
            </p:cNvSpPr>
            <p:nvPr/>
          </p:nvSpPr>
          <p:spPr bwMode="auto">
            <a:xfrm>
              <a:off x="2247900" y="2505075"/>
              <a:ext cx="4933950" cy="5048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1" name="Text Box 15"/>
            <p:cNvSpPr txBox="1">
              <a:spLocks noChangeArrowheads="1"/>
            </p:cNvSpPr>
            <p:nvPr/>
          </p:nvSpPr>
          <p:spPr bwMode="auto">
            <a:xfrm>
              <a:off x="2193925" y="2252663"/>
              <a:ext cx="3524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air</a:t>
              </a:r>
            </a:p>
          </p:txBody>
        </p:sp>
        <p:sp>
          <p:nvSpPr>
            <p:cNvPr id="192" name="Text Box 16"/>
            <p:cNvSpPr txBox="1">
              <a:spLocks noChangeArrowheads="1"/>
            </p:cNvSpPr>
            <p:nvPr/>
          </p:nvSpPr>
          <p:spPr bwMode="auto">
            <a:xfrm>
              <a:off x="2190750" y="2973388"/>
              <a:ext cx="3524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air</a:t>
              </a:r>
            </a:p>
          </p:txBody>
        </p:sp>
        <p:sp>
          <p:nvSpPr>
            <p:cNvPr id="193" name="Line 17"/>
            <p:cNvSpPr>
              <a:spLocks noChangeShapeType="1"/>
            </p:cNvSpPr>
            <p:nvPr/>
          </p:nvSpPr>
          <p:spPr bwMode="auto">
            <a:xfrm>
              <a:off x="2905125" y="1924050"/>
              <a:ext cx="657225" cy="581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4" name="Line 18"/>
            <p:cNvSpPr>
              <a:spLocks noChangeShapeType="1"/>
            </p:cNvSpPr>
            <p:nvPr/>
          </p:nvSpPr>
          <p:spPr bwMode="auto">
            <a:xfrm flipV="1">
              <a:off x="3562350" y="1819275"/>
              <a:ext cx="0" cy="1123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5" name="Text Box 19"/>
            <p:cNvSpPr txBox="1">
              <a:spLocks noChangeArrowheads="1"/>
            </p:cNvSpPr>
            <p:nvPr/>
          </p:nvSpPr>
          <p:spPr bwMode="auto">
            <a:xfrm>
              <a:off x="3282950" y="2030413"/>
              <a:ext cx="2746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  <a:r>
                <a:rPr kumimoji="0" lang="fr-FR" altLang="fr-FR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</a:t>
              </a:r>
              <a:endParaRPr kumimoji="0" lang="fr-FR" alt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6" name="Line 20"/>
            <p:cNvSpPr>
              <a:spLocks noChangeShapeType="1"/>
            </p:cNvSpPr>
            <p:nvPr/>
          </p:nvSpPr>
          <p:spPr bwMode="auto">
            <a:xfrm>
              <a:off x="3571875" y="2505075"/>
              <a:ext cx="266700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7" name="Line 22"/>
            <p:cNvSpPr>
              <a:spLocks noChangeShapeType="1"/>
            </p:cNvSpPr>
            <p:nvPr/>
          </p:nvSpPr>
          <p:spPr bwMode="auto">
            <a:xfrm flipH="1">
              <a:off x="3559175" y="1130300"/>
              <a:ext cx="156210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8" name="Line 23"/>
            <p:cNvSpPr>
              <a:spLocks noChangeShapeType="1"/>
            </p:cNvSpPr>
            <p:nvPr/>
          </p:nvSpPr>
          <p:spPr bwMode="auto">
            <a:xfrm flipH="1">
              <a:off x="4089400" y="1355725"/>
              <a:ext cx="1304925" cy="1162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9" name="Text Box 24"/>
            <p:cNvSpPr txBox="1">
              <a:spLocks noChangeArrowheads="1"/>
            </p:cNvSpPr>
            <p:nvPr/>
          </p:nvSpPr>
          <p:spPr bwMode="auto">
            <a:xfrm>
              <a:off x="5299075" y="909638"/>
              <a:ext cx="3476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00" name="Line 25"/>
            <p:cNvSpPr>
              <a:spLocks noChangeShapeType="1"/>
            </p:cNvSpPr>
            <p:nvPr/>
          </p:nvSpPr>
          <p:spPr bwMode="auto">
            <a:xfrm flipV="1">
              <a:off x="5238750" y="1162050"/>
              <a:ext cx="13335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1" name="Text Box 26"/>
            <p:cNvSpPr txBox="1">
              <a:spLocks noChangeArrowheads="1"/>
            </p:cNvSpPr>
            <p:nvPr/>
          </p:nvSpPr>
          <p:spPr bwMode="auto">
            <a:xfrm>
              <a:off x="4260850" y="1535113"/>
              <a:ext cx="254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2" name="Text Box 27"/>
            <p:cNvSpPr txBox="1">
              <a:spLocks noChangeArrowheads="1"/>
            </p:cNvSpPr>
            <p:nvPr/>
          </p:nvSpPr>
          <p:spPr bwMode="auto">
            <a:xfrm>
              <a:off x="4708525" y="1868488"/>
              <a:ext cx="254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3" name="Line 28"/>
            <p:cNvSpPr>
              <a:spLocks noChangeShapeType="1"/>
            </p:cNvSpPr>
            <p:nvPr/>
          </p:nvSpPr>
          <p:spPr bwMode="auto">
            <a:xfrm flipH="1">
              <a:off x="3835400" y="2501900"/>
              <a:ext cx="266700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4" name="Text Box 30"/>
            <p:cNvSpPr txBox="1">
              <a:spLocks noChangeArrowheads="1"/>
            </p:cNvSpPr>
            <p:nvPr/>
          </p:nvSpPr>
          <p:spPr bwMode="auto">
            <a:xfrm>
              <a:off x="2251075" y="2601913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05" name="Line 31"/>
            <p:cNvSpPr>
              <a:spLocks noChangeShapeType="1"/>
            </p:cNvSpPr>
            <p:nvPr/>
          </p:nvSpPr>
          <p:spPr bwMode="auto">
            <a:xfrm flipV="1">
              <a:off x="3835400" y="2663825"/>
              <a:ext cx="0" cy="323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6" name="Line 32"/>
            <p:cNvSpPr>
              <a:spLocks noChangeShapeType="1"/>
            </p:cNvSpPr>
            <p:nvPr/>
          </p:nvSpPr>
          <p:spPr bwMode="auto">
            <a:xfrm>
              <a:off x="4105275" y="2505075"/>
              <a:ext cx="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7" name="Text Box 33"/>
            <p:cNvSpPr txBox="1">
              <a:spLocks noChangeArrowheads="1"/>
            </p:cNvSpPr>
            <p:nvPr/>
          </p:nvSpPr>
          <p:spPr bwMode="auto">
            <a:xfrm>
              <a:off x="3517900" y="2633663"/>
              <a:ext cx="227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08" name="Text Box 34"/>
            <p:cNvSpPr txBox="1">
              <a:spLocks noChangeArrowheads="1"/>
            </p:cNvSpPr>
            <p:nvPr/>
          </p:nvSpPr>
          <p:spPr bwMode="auto">
            <a:xfrm>
              <a:off x="3657600" y="2582863"/>
              <a:ext cx="227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09" name="Text Box 35"/>
            <p:cNvSpPr txBox="1">
              <a:spLocks noChangeArrowheads="1"/>
            </p:cNvSpPr>
            <p:nvPr/>
          </p:nvSpPr>
          <p:spPr bwMode="auto">
            <a:xfrm>
              <a:off x="3797300" y="2579688"/>
              <a:ext cx="227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10" name="Text Box 36"/>
            <p:cNvSpPr txBox="1">
              <a:spLocks noChangeArrowheads="1"/>
            </p:cNvSpPr>
            <p:nvPr/>
          </p:nvSpPr>
          <p:spPr bwMode="auto">
            <a:xfrm>
              <a:off x="3927475" y="2662238"/>
              <a:ext cx="227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11" name="Arc 37"/>
            <p:cNvSpPr>
              <a:spLocks/>
            </p:cNvSpPr>
            <p:nvPr/>
          </p:nvSpPr>
          <p:spPr bwMode="auto">
            <a:xfrm rot="8516907">
              <a:off x="4027488" y="2647950"/>
              <a:ext cx="88900" cy="69850"/>
            </a:xfrm>
            <a:custGeom>
              <a:avLst/>
              <a:gdLst>
                <a:gd name="T0" fmla="*/ 2147483647 w 21600"/>
                <a:gd name="T1" fmla="*/ 0 h 19861"/>
                <a:gd name="T2" fmla="*/ 2147483647 w 21600"/>
                <a:gd name="T3" fmla="*/ 2147483647 h 19861"/>
                <a:gd name="T4" fmla="*/ 0 w 21600"/>
                <a:gd name="T5" fmla="*/ 2147483647 h 198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61"/>
                <a:gd name="T11" fmla="*/ 21600 w 21600"/>
                <a:gd name="T12" fmla="*/ 19861 h 19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61" fill="none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</a:path>
                <a:path w="21600" h="19861" stroke="0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  <a:lnTo>
                    <a:pt x="0" y="198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2" name="Arc 38"/>
            <p:cNvSpPr>
              <a:spLocks/>
            </p:cNvSpPr>
            <p:nvPr/>
          </p:nvSpPr>
          <p:spPr bwMode="auto">
            <a:xfrm rot="6851395">
              <a:off x="3570288" y="2622550"/>
              <a:ext cx="88900" cy="69850"/>
            </a:xfrm>
            <a:custGeom>
              <a:avLst/>
              <a:gdLst>
                <a:gd name="T0" fmla="*/ 2147483647 w 21600"/>
                <a:gd name="T1" fmla="*/ 0 h 19861"/>
                <a:gd name="T2" fmla="*/ 2147483647 w 21600"/>
                <a:gd name="T3" fmla="*/ 2147483647 h 19861"/>
                <a:gd name="T4" fmla="*/ 0 w 21600"/>
                <a:gd name="T5" fmla="*/ 2147483647 h 198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61"/>
                <a:gd name="T11" fmla="*/ 21600 w 21600"/>
                <a:gd name="T12" fmla="*/ 19861 h 19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61" fill="none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</a:path>
                <a:path w="21600" h="19861" stroke="0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  <a:lnTo>
                    <a:pt x="0" y="198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3" name="Arc 39"/>
            <p:cNvSpPr>
              <a:spLocks/>
            </p:cNvSpPr>
            <p:nvPr/>
          </p:nvSpPr>
          <p:spPr bwMode="auto">
            <a:xfrm rot="17531016">
              <a:off x="3739356" y="2812257"/>
              <a:ext cx="84137" cy="69850"/>
            </a:xfrm>
            <a:custGeom>
              <a:avLst/>
              <a:gdLst>
                <a:gd name="T0" fmla="*/ 2147483647 w 21600"/>
                <a:gd name="T1" fmla="*/ 0 h 19861"/>
                <a:gd name="T2" fmla="*/ 2147483647 w 21600"/>
                <a:gd name="T3" fmla="*/ 2147483647 h 19861"/>
                <a:gd name="T4" fmla="*/ 0 w 21600"/>
                <a:gd name="T5" fmla="*/ 2147483647 h 198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61"/>
                <a:gd name="T11" fmla="*/ 21600 w 21600"/>
                <a:gd name="T12" fmla="*/ 19861 h 19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61" fill="none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</a:path>
                <a:path w="21600" h="19861" stroke="0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  <a:lnTo>
                    <a:pt x="0" y="198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4" name="Arc 40"/>
            <p:cNvSpPr>
              <a:spLocks/>
            </p:cNvSpPr>
            <p:nvPr/>
          </p:nvSpPr>
          <p:spPr bwMode="auto">
            <a:xfrm rot="20179004">
              <a:off x="3824288" y="2813050"/>
              <a:ext cx="84137" cy="69850"/>
            </a:xfrm>
            <a:custGeom>
              <a:avLst/>
              <a:gdLst>
                <a:gd name="T0" fmla="*/ 2147483647 w 21600"/>
                <a:gd name="T1" fmla="*/ 0 h 19861"/>
                <a:gd name="T2" fmla="*/ 2147483647 w 21600"/>
                <a:gd name="T3" fmla="*/ 2147483647 h 19861"/>
                <a:gd name="T4" fmla="*/ 0 w 21600"/>
                <a:gd name="T5" fmla="*/ 2147483647 h 198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61"/>
                <a:gd name="T11" fmla="*/ 21600 w 21600"/>
                <a:gd name="T12" fmla="*/ 19861 h 19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61" fill="none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</a:path>
                <a:path w="21600" h="19861" stroke="0" extrusionOk="0">
                  <a:moveTo>
                    <a:pt x="8491" y="-1"/>
                  </a:moveTo>
                  <a:cubicBezTo>
                    <a:pt x="16442" y="3399"/>
                    <a:pt x="21600" y="11213"/>
                    <a:pt x="21600" y="19861"/>
                  </a:cubicBezTo>
                  <a:lnTo>
                    <a:pt x="0" y="198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5" name="Arc 41"/>
            <p:cNvSpPr>
              <a:spLocks/>
            </p:cNvSpPr>
            <p:nvPr/>
          </p:nvSpPr>
          <p:spPr bwMode="auto">
            <a:xfrm rot="17207657">
              <a:off x="3437731" y="2307432"/>
              <a:ext cx="115887" cy="76200"/>
            </a:xfrm>
            <a:custGeom>
              <a:avLst/>
              <a:gdLst>
                <a:gd name="T0" fmla="*/ 0 w 29723"/>
                <a:gd name="T1" fmla="*/ 2147483647 h 21600"/>
                <a:gd name="T2" fmla="*/ 2147483647 w 29723"/>
                <a:gd name="T3" fmla="*/ 2147483647 h 21600"/>
                <a:gd name="T4" fmla="*/ 2147483647 w 29723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9723"/>
                <a:gd name="T10" fmla="*/ 0 h 21600"/>
                <a:gd name="T11" fmla="*/ 29723 w 297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23" h="21600" fill="none" extrusionOk="0">
                  <a:moveTo>
                    <a:pt x="-1" y="1585"/>
                  </a:moveTo>
                  <a:cubicBezTo>
                    <a:pt x="2580" y="538"/>
                    <a:pt x="5338" y="-1"/>
                    <a:pt x="8123" y="0"/>
                  </a:cubicBezTo>
                  <a:cubicBezTo>
                    <a:pt x="20052" y="0"/>
                    <a:pt x="29723" y="9670"/>
                    <a:pt x="29723" y="21600"/>
                  </a:cubicBezTo>
                </a:path>
                <a:path w="29723" h="21600" stroke="0" extrusionOk="0">
                  <a:moveTo>
                    <a:pt x="-1" y="1585"/>
                  </a:moveTo>
                  <a:cubicBezTo>
                    <a:pt x="2580" y="538"/>
                    <a:pt x="5338" y="-1"/>
                    <a:pt x="8123" y="0"/>
                  </a:cubicBezTo>
                  <a:cubicBezTo>
                    <a:pt x="20052" y="0"/>
                    <a:pt x="29723" y="9670"/>
                    <a:pt x="29723" y="21600"/>
                  </a:cubicBezTo>
                  <a:lnTo>
                    <a:pt x="812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6" name="Text Box 42"/>
            <p:cNvSpPr txBox="1">
              <a:spLocks noChangeArrowheads="1"/>
            </p:cNvSpPr>
            <p:nvPr/>
          </p:nvSpPr>
          <p:spPr bwMode="auto">
            <a:xfrm>
              <a:off x="5765800" y="1801813"/>
              <a:ext cx="191293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 = angle dans la lame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sin i</a:t>
              </a:r>
              <a:r>
                <a:rPr kumimoji="0" lang="fr-FR" alt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</a:t>
              </a: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 n sin i</a:t>
              </a:r>
            </a:p>
          </p:txBody>
        </p:sp>
        <p:sp>
          <p:nvSpPr>
            <p:cNvPr id="222" name="Line 49"/>
            <p:cNvSpPr>
              <a:spLocks noChangeShapeType="1"/>
            </p:cNvSpPr>
            <p:nvPr/>
          </p:nvSpPr>
          <p:spPr bwMode="auto">
            <a:xfrm flipH="1" flipV="1">
              <a:off x="3771900" y="2124075"/>
              <a:ext cx="323850" cy="371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3" name="Rectangle 50"/>
            <p:cNvSpPr>
              <a:spLocks noChangeArrowheads="1"/>
            </p:cNvSpPr>
            <p:nvPr/>
          </p:nvSpPr>
          <p:spPr bwMode="auto">
            <a:xfrm rot="19279981">
              <a:off x="4048125" y="2362200"/>
              <a:ext cx="107950" cy="114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4" name="Text Box 51"/>
            <p:cNvSpPr txBox="1">
              <a:spLocks noChangeArrowheads="1"/>
            </p:cNvSpPr>
            <p:nvPr/>
          </p:nvSpPr>
          <p:spPr bwMode="auto">
            <a:xfrm>
              <a:off x="3317875" y="2481263"/>
              <a:ext cx="2936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25" name="Text Box 52"/>
            <p:cNvSpPr txBox="1">
              <a:spLocks noChangeArrowheads="1"/>
            </p:cNvSpPr>
            <p:nvPr/>
          </p:nvSpPr>
          <p:spPr bwMode="auto">
            <a:xfrm>
              <a:off x="3705225" y="3001963"/>
              <a:ext cx="2936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26" name="Text Box 53"/>
            <p:cNvSpPr txBox="1">
              <a:spLocks noChangeArrowheads="1"/>
            </p:cNvSpPr>
            <p:nvPr/>
          </p:nvSpPr>
          <p:spPr bwMode="auto">
            <a:xfrm>
              <a:off x="4067175" y="2468563"/>
              <a:ext cx="2936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27" name="Text Box 54"/>
            <p:cNvSpPr txBox="1">
              <a:spLocks noChangeArrowheads="1"/>
            </p:cNvSpPr>
            <p:nvPr/>
          </p:nvSpPr>
          <p:spPr bwMode="auto">
            <a:xfrm>
              <a:off x="3724275" y="1954213"/>
              <a:ext cx="2936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28" name="Line 76"/>
            <p:cNvSpPr>
              <a:spLocks noChangeShapeType="1"/>
            </p:cNvSpPr>
            <p:nvPr/>
          </p:nvSpPr>
          <p:spPr bwMode="auto">
            <a:xfrm>
              <a:off x="6191250" y="2505075"/>
              <a:ext cx="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9" name="Text Box 77"/>
            <p:cNvSpPr txBox="1">
              <a:spLocks noChangeArrowheads="1"/>
            </p:cNvSpPr>
            <p:nvPr/>
          </p:nvSpPr>
          <p:spPr bwMode="auto">
            <a:xfrm>
              <a:off x="6394450" y="2601913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230" name="Group 113"/>
          <p:cNvGrpSpPr>
            <a:grpSpLocks/>
          </p:cNvGrpSpPr>
          <p:nvPr/>
        </p:nvGrpSpPr>
        <p:grpSpPr bwMode="auto">
          <a:xfrm>
            <a:off x="161925" y="3643313"/>
            <a:ext cx="8451850" cy="2767012"/>
            <a:chOff x="102" y="2295"/>
            <a:chExt cx="5324" cy="1743"/>
          </a:xfrm>
        </p:grpSpPr>
        <p:grpSp>
          <p:nvGrpSpPr>
            <p:cNvPr id="231" name="Group 110"/>
            <p:cNvGrpSpPr>
              <a:grpSpLocks/>
            </p:cNvGrpSpPr>
            <p:nvPr/>
          </p:nvGrpSpPr>
          <p:grpSpPr bwMode="auto">
            <a:xfrm>
              <a:off x="102" y="2295"/>
              <a:ext cx="5324" cy="1743"/>
              <a:chOff x="102" y="2295"/>
              <a:chExt cx="5324" cy="1743"/>
            </a:xfrm>
          </p:grpSpPr>
          <p:sp>
            <p:nvSpPr>
              <p:cNvPr id="234" name="Rectangle 56"/>
              <p:cNvSpPr>
                <a:spLocks noChangeArrowheads="1"/>
              </p:cNvSpPr>
              <p:nvPr/>
            </p:nvSpPr>
            <p:spPr bwMode="auto">
              <a:xfrm>
                <a:off x="176" y="3714"/>
                <a:ext cx="2160" cy="32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Line 57"/>
              <p:cNvSpPr>
                <a:spLocks noChangeShapeType="1"/>
              </p:cNvSpPr>
              <p:nvPr/>
            </p:nvSpPr>
            <p:spPr bwMode="auto">
              <a:xfrm>
                <a:off x="374" y="3120"/>
                <a:ext cx="588" cy="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Line 58"/>
              <p:cNvSpPr>
                <a:spLocks noChangeShapeType="1"/>
              </p:cNvSpPr>
              <p:nvPr/>
            </p:nvSpPr>
            <p:spPr bwMode="auto">
              <a:xfrm flipV="1">
                <a:off x="962" y="2886"/>
                <a:ext cx="924" cy="822"/>
              </a:xfrm>
              <a:prstGeom prst="line">
                <a:avLst/>
              </a:prstGeom>
              <a:noFill/>
              <a:ln w="9525">
                <a:solidFill>
                  <a:srgbClr val="FA0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Line 59"/>
              <p:cNvSpPr>
                <a:spLocks noChangeShapeType="1"/>
              </p:cNvSpPr>
              <p:nvPr/>
            </p:nvSpPr>
            <p:spPr bwMode="auto">
              <a:xfrm flipV="1">
                <a:off x="962" y="2964"/>
                <a:ext cx="984" cy="7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Line 60"/>
              <p:cNvSpPr>
                <a:spLocks noChangeShapeType="1"/>
              </p:cNvSpPr>
              <p:nvPr/>
            </p:nvSpPr>
            <p:spPr bwMode="auto">
              <a:xfrm flipV="1">
                <a:off x="968" y="3120"/>
                <a:ext cx="1098" cy="588"/>
              </a:xfrm>
              <a:prstGeom prst="line">
                <a:avLst/>
              </a:prstGeom>
              <a:noFill/>
              <a:ln w="9525">
                <a:solidFill>
                  <a:srgbClr val="FA0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V="1">
                <a:off x="974" y="3326"/>
                <a:ext cx="1188" cy="3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Line 62"/>
              <p:cNvSpPr>
                <a:spLocks noChangeShapeType="1"/>
              </p:cNvSpPr>
              <p:nvPr/>
            </p:nvSpPr>
            <p:spPr bwMode="auto">
              <a:xfrm flipV="1">
                <a:off x="974" y="2928"/>
                <a:ext cx="942" cy="780"/>
              </a:xfrm>
              <a:prstGeom prst="line">
                <a:avLst/>
              </a:prstGeom>
              <a:noFill/>
              <a:ln w="9525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Line 63"/>
              <p:cNvSpPr>
                <a:spLocks noChangeShapeType="1"/>
              </p:cNvSpPr>
              <p:nvPr/>
            </p:nvSpPr>
            <p:spPr bwMode="auto">
              <a:xfrm flipV="1">
                <a:off x="974" y="3224"/>
                <a:ext cx="1136" cy="490"/>
              </a:xfrm>
              <a:prstGeom prst="line">
                <a:avLst/>
              </a:prstGeom>
              <a:noFill/>
              <a:ln w="9525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Line 64"/>
              <p:cNvSpPr>
                <a:spLocks noChangeShapeType="1"/>
              </p:cNvSpPr>
              <p:nvPr/>
            </p:nvSpPr>
            <p:spPr bwMode="auto">
              <a:xfrm flipV="1">
                <a:off x="956" y="3324"/>
                <a:ext cx="0" cy="3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AutoShape 65"/>
              <p:cNvSpPr>
                <a:spLocks noChangeArrowheads="1"/>
              </p:cNvSpPr>
              <p:nvPr/>
            </p:nvSpPr>
            <p:spPr bwMode="auto">
              <a:xfrm>
                <a:off x="102" y="2854"/>
                <a:ext cx="246" cy="222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244" name="Group 71"/>
              <p:cNvGrpSpPr>
                <a:grpSpLocks/>
              </p:cNvGrpSpPr>
              <p:nvPr/>
            </p:nvGrpSpPr>
            <p:grpSpPr bwMode="auto">
              <a:xfrm rot="-5400000">
                <a:off x="2148" y="2662"/>
                <a:ext cx="342" cy="342"/>
                <a:chOff x="3540" y="1224"/>
                <a:chExt cx="342" cy="342"/>
              </a:xfrm>
            </p:grpSpPr>
            <p:sp>
              <p:nvSpPr>
                <p:cNvPr id="271" name="Arc 72"/>
                <p:cNvSpPr>
                  <a:spLocks/>
                </p:cNvSpPr>
                <p:nvPr/>
              </p:nvSpPr>
              <p:spPr bwMode="auto">
                <a:xfrm flipH="1">
                  <a:off x="3606" y="1302"/>
                  <a:ext cx="216" cy="2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804" y="1224"/>
                  <a:ext cx="78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3540" y="1512"/>
                  <a:ext cx="342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4" name="Oval 75"/>
                <p:cNvSpPr>
                  <a:spLocks noChangeArrowheads="1"/>
                </p:cNvSpPr>
                <p:nvPr/>
              </p:nvSpPr>
              <p:spPr bwMode="auto">
                <a:xfrm>
                  <a:off x="3708" y="1386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auto">
              <a:xfrm>
                <a:off x="1080" y="2495"/>
                <a:ext cx="7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Interférences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constructives</a:t>
                </a:r>
              </a:p>
            </p:txBody>
          </p:sp>
          <p:sp>
            <p:nvSpPr>
              <p:cNvPr id="246" name="Rectangle 79"/>
              <p:cNvSpPr>
                <a:spLocks noChangeArrowheads="1"/>
              </p:cNvSpPr>
              <p:nvPr/>
            </p:nvSpPr>
            <p:spPr bwMode="auto">
              <a:xfrm>
                <a:off x="3016" y="3714"/>
                <a:ext cx="2160" cy="32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Line 81"/>
              <p:cNvSpPr>
                <a:spLocks noChangeShapeType="1"/>
              </p:cNvSpPr>
              <p:nvPr/>
            </p:nvSpPr>
            <p:spPr bwMode="auto">
              <a:xfrm flipV="1">
                <a:off x="3586" y="2814"/>
                <a:ext cx="1620" cy="894"/>
              </a:xfrm>
              <a:prstGeom prst="line">
                <a:avLst/>
              </a:prstGeom>
              <a:noFill/>
              <a:ln w="9525">
                <a:solidFill>
                  <a:srgbClr val="FA0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Line 82"/>
              <p:cNvSpPr>
                <a:spLocks noChangeShapeType="1"/>
              </p:cNvSpPr>
              <p:nvPr/>
            </p:nvSpPr>
            <p:spPr bwMode="auto">
              <a:xfrm flipV="1">
                <a:off x="4776" y="2836"/>
                <a:ext cx="456" cy="8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Line 83"/>
              <p:cNvSpPr>
                <a:spLocks noChangeShapeType="1"/>
              </p:cNvSpPr>
              <p:nvPr/>
            </p:nvSpPr>
            <p:spPr bwMode="auto">
              <a:xfrm flipV="1">
                <a:off x="4502" y="2864"/>
                <a:ext cx="706" cy="860"/>
              </a:xfrm>
              <a:prstGeom prst="line">
                <a:avLst/>
              </a:prstGeom>
              <a:noFill/>
              <a:ln w="9525">
                <a:solidFill>
                  <a:srgbClr val="FA0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Line 84"/>
              <p:cNvSpPr>
                <a:spLocks noChangeShapeType="1"/>
              </p:cNvSpPr>
              <p:nvPr/>
            </p:nvSpPr>
            <p:spPr bwMode="auto">
              <a:xfrm flipV="1">
                <a:off x="4134" y="2814"/>
                <a:ext cx="1100" cy="90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Line 85"/>
              <p:cNvSpPr>
                <a:spLocks noChangeShapeType="1"/>
              </p:cNvSpPr>
              <p:nvPr/>
            </p:nvSpPr>
            <p:spPr bwMode="auto">
              <a:xfrm flipV="1">
                <a:off x="4670" y="2824"/>
                <a:ext cx="550" cy="900"/>
              </a:xfrm>
              <a:prstGeom prst="line">
                <a:avLst/>
              </a:prstGeom>
              <a:noFill/>
              <a:ln w="9525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AutoShape 88"/>
              <p:cNvSpPr>
                <a:spLocks noChangeArrowheads="1"/>
              </p:cNvSpPr>
              <p:nvPr/>
            </p:nvSpPr>
            <p:spPr bwMode="auto">
              <a:xfrm>
                <a:off x="2990" y="2550"/>
                <a:ext cx="246" cy="222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grpSp>
            <p:nvGrpSpPr>
              <p:cNvPr id="253" name="Group 89"/>
              <p:cNvGrpSpPr>
                <a:grpSpLocks/>
              </p:cNvGrpSpPr>
              <p:nvPr/>
            </p:nvGrpSpPr>
            <p:grpSpPr bwMode="auto">
              <a:xfrm rot="-5400000">
                <a:off x="5084" y="2614"/>
                <a:ext cx="342" cy="342"/>
                <a:chOff x="3540" y="1224"/>
                <a:chExt cx="342" cy="342"/>
              </a:xfrm>
            </p:grpSpPr>
            <p:sp>
              <p:nvSpPr>
                <p:cNvPr id="267" name="Arc 90"/>
                <p:cNvSpPr>
                  <a:spLocks/>
                </p:cNvSpPr>
                <p:nvPr/>
              </p:nvSpPr>
              <p:spPr bwMode="auto">
                <a:xfrm flipH="1">
                  <a:off x="3606" y="1302"/>
                  <a:ext cx="216" cy="2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3804" y="1224"/>
                  <a:ext cx="78" cy="3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9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3540" y="1512"/>
                  <a:ext cx="342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0" name="Oval 93"/>
                <p:cNvSpPr>
                  <a:spLocks noChangeArrowheads="1"/>
                </p:cNvSpPr>
                <p:nvPr/>
              </p:nvSpPr>
              <p:spPr bwMode="auto">
                <a:xfrm>
                  <a:off x="3708" y="1386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4" name="Line 95"/>
              <p:cNvSpPr>
                <a:spLocks noChangeShapeType="1"/>
              </p:cNvSpPr>
              <p:nvPr/>
            </p:nvSpPr>
            <p:spPr bwMode="auto">
              <a:xfrm>
                <a:off x="3194" y="3108"/>
                <a:ext cx="300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Line 96"/>
              <p:cNvSpPr>
                <a:spLocks noChangeShapeType="1"/>
              </p:cNvSpPr>
              <p:nvPr/>
            </p:nvSpPr>
            <p:spPr bwMode="auto">
              <a:xfrm>
                <a:off x="3288" y="3034"/>
                <a:ext cx="300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Line 97"/>
              <p:cNvSpPr>
                <a:spLocks noChangeShapeType="1"/>
              </p:cNvSpPr>
              <p:nvPr/>
            </p:nvSpPr>
            <p:spPr bwMode="auto">
              <a:xfrm>
                <a:off x="3476" y="2882"/>
                <a:ext cx="308" cy="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Line 98"/>
              <p:cNvSpPr>
                <a:spLocks noChangeShapeType="1"/>
              </p:cNvSpPr>
              <p:nvPr/>
            </p:nvSpPr>
            <p:spPr bwMode="auto">
              <a:xfrm>
                <a:off x="3374" y="2952"/>
                <a:ext cx="300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Text Box 99"/>
              <p:cNvSpPr txBox="1">
                <a:spLocks noChangeArrowheads="1"/>
              </p:cNvSpPr>
              <p:nvPr/>
            </p:nvSpPr>
            <p:spPr bwMode="auto">
              <a:xfrm rot="-2563110">
                <a:off x="2914" y="2796"/>
                <a:ext cx="61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Onde plane</a:t>
                </a:r>
              </a:p>
            </p:txBody>
          </p:sp>
          <p:sp>
            <p:nvSpPr>
              <p:cNvPr id="259" name="Arc 100"/>
              <p:cNvSpPr>
                <a:spLocks/>
              </p:cNvSpPr>
              <p:nvPr/>
            </p:nvSpPr>
            <p:spPr bwMode="auto">
              <a:xfrm>
                <a:off x="2008" y="2784"/>
                <a:ext cx="280" cy="3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Text Box 102"/>
              <p:cNvSpPr txBox="1">
                <a:spLocks noChangeArrowheads="1"/>
              </p:cNvSpPr>
              <p:nvPr/>
            </p:nvSpPr>
            <p:spPr bwMode="auto">
              <a:xfrm>
                <a:off x="3806" y="3711"/>
                <a:ext cx="5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Irisations</a:t>
                </a:r>
              </a:p>
            </p:txBody>
          </p:sp>
          <p:sp>
            <p:nvSpPr>
              <p:cNvPr id="261" name="Text Box 103"/>
              <p:cNvSpPr txBox="1">
                <a:spLocks noChangeArrowheads="1"/>
              </p:cNvSpPr>
              <p:nvPr/>
            </p:nvSpPr>
            <p:spPr bwMode="auto">
              <a:xfrm>
                <a:off x="4782" y="2295"/>
                <a:ext cx="51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Position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fixe</a:t>
                </a:r>
              </a:p>
            </p:txBody>
          </p:sp>
          <p:sp>
            <p:nvSpPr>
              <p:cNvPr id="262" name="Line 105"/>
              <p:cNvSpPr>
                <a:spLocks noChangeShapeType="1"/>
              </p:cNvSpPr>
              <p:nvPr/>
            </p:nvSpPr>
            <p:spPr bwMode="auto">
              <a:xfrm flipV="1">
                <a:off x="3862" y="2840"/>
                <a:ext cx="1326" cy="884"/>
              </a:xfrm>
              <a:prstGeom prst="line">
                <a:avLst/>
              </a:prstGeom>
              <a:noFill/>
              <a:ln w="9525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Text Box 106"/>
              <p:cNvSpPr txBox="1">
                <a:spLocks noChangeArrowheads="1"/>
              </p:cNvSpPr>
              <p:nvPr/>
            </p:nvSpPr>
            <p:spPr bwMode="auto">
              <a:xfrm>
                <a:off x="1262" y="3087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k=1</a:t>
                </a:r>
              </a:p>
            </p:txBody>
          </p:sp>
          <p:sp>
            <p:nvSpPr>
              <p:cNvPr id="264" name="Text Box 107"/>
              <p:cNvSpPr txBox="1">
                <a:spLocks noChangeArrowheads="1"/>
              </p:cNvSpPr>
              <p:nvPr/>
            </p:nvSpPr>
            <p:spPr bwMode="auto">
              <a:xfrm>
                <a:off x="1582" y="3447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k=2</a:t>
                </a:r>
              </a:p>
            </p:txBody>
          </p:sp>
          <p:sp>
            <p:nvSpPr>
              <p:cNvPr id="265" name="Text Box 108"/>
              <p:cNvSpPr txBox="1">
                <a:spLocks noChangeArrowheads="1"/>
              </p:cNvSpPr>
              <p:nvPr/>
            </p:nvSpPr>
            <p:spPr bwMode="auto">
              <a:xfrm>
                <a:off x="4854" y="3455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k=1</a:t>
                </a:r>
              </a:p>
            </p:txBody>
          </p:sp>
          <p:sp>
            <p:nvSpPr>
              <p:cNvPr id="266" name="Text Box 109"/>
              <p:cNvSpPr txBox="1">
                <a:spLocks noChangeArrowheads="1"/>
              </p:cNvSpPr>
              <p:nvPr/>
            </p:nvSpPr>
            <p:spPr bwMode="auto">
              <a:xfrm>
                <a:off x="3934" y="3239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k=2</a:t>
                </a:r>
              </a:p>
            </p:txBody>
          </p:sp>
        </p:grpSp>
        <p:sp>
          <p:nvSpPr>
            <p:cNvPr id="232" name="Text Box 111"/>
            <p:cNvSpPr txBox="1">
              <a:spLocks noChangeArrowheads="1"/>
            </p:cNvSpPr>
            <p:nvPr/>
          </p:nvSpPr>
          <p:spPr bwMode="auto">
            <a:xfrm>
              <a:off x="966" y="3303"/>
              <a:ext cx="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33" name="Arc 112"/>
            <p:cNvSpPr>
              <a:spLocks/>
            </p:cNvSpPr>
            <p:nvPr/>
          </p:nvSpPr>
          <p:spPr bwMode="auto">
            <a:xfrm rot="-4392343">
              <a:off x="1014" y="3479"/>
              <a:ext cx="53" cy="164"/>
            </a:xfrm>
            <a:custGeom>
              <a:avLst/>
              <a:gdLst>
                <a:gd name="T0" fmla="*/ 0 w 21553"/>
                <a:gd name="T1" fmla="*/ 0 h 20329"/>
                <a:gd name="T2" fmla="*/ 0 w 21553"/>
                <a:gd name="T3" fmla="*/ 0 h 20329"/>
                <a:gd name="T4" fmla="*/ 0 w 21553"/>
                <a:gd name="T5" fmla="*/ 0 h 20329"/>
                <a:gd name="T6" fmla="*/ 0 60000 65536"/>
                <a:gd name="T7" fmla="*/ 0 60000 65536"/>
                <a:gd name="T8" fmla="*/ 0 60000 65536"/>
                <a:gd name="T9" fmla="*/ 0 w 21553"/>
                <a:gd name="T10" fmla="*/ 0 h 20329"/>
                <a:gd name="T11" fmla="*/ 21553 w 21553"/>
                <a:gd name="T12" fmla="*/ 20329 h 20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3" h="20329" fill="none" extrusionOk="0">
                  <a:moveTo>
                    <a:pt x="7299" y="-1"/>
                  </a:moveTo>
                  <a:cubicBezTo>
                    <a:pt x="15388" y="2904"/>
                    <a:pt x="20986" y="10328"/>
                    <a:pt x="21553" y="18904"/>
                  </a:cubicBezTo>
                </a:path>
                <a:path w="21553" h="20329" stroke="0" extrusionOk="0">
                  <a:moveTo>
                    <a:pt x="7299" y="-1"/>
                  </a:moveTo>
                  <a:cubicBezTo>
                    <a:pt x="15388" y="2904"/>
                    <a:pt x="20986" y="10328"/>
                    <a:pt x="21553" y="18904"/>
                  </a:cubicBezTo>
                  <a:lnTo>
                    <a:pt x="0" y="2032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75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14</a:t>
            </a:r>
            <a:endParaRPr lang="fr-FR" dirty="0"/>
          </a:p>
        </p:txBody>
      </p:sp>
      <p:sp>
        <p:nvSpPr>
          <p:cNvPr id="277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2.4. Irisation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à la surface d’une nappe de pétrole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6823" y="2999601"/>
            <a:ext cx="8902777" cy="799715"/>
            <a:chOff x="36823" y="2999601"/>
            <a:chExt cx="8902777" cy="79971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6823" y="3263978"/>
                <a:ext cx="2047253" cy="27096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6138" r:id="rId3" imgW="1294838" imgH="177723" progId="Equation.3">
                        <p:embed/>
                      </p:oleObj>
                    </mc:Choice>
                    <mc:Fallback>
                      <p:oleObj r:id="rId3" imgW="1294838" imgH="177723" progId="Equation.3">
                        <p:embed/>
                        <p:pic>
                          <p:nvPicPr>
                            <p:cNvPr id="8" name="Obje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823" y="3263978"/>
                              <a:ext cx="2047253" cy="27096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70175089"/>
                    </p:ext>
                  </p:extLst>
                </p:nvPr>
              </p:nvGraphicFramePr>
              <p:xfrm>
                <a:off x="36823" y="3263978"/>
                <a:ext cx="2047253" cy="27096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2832" r:id="rId5" imgW="1294838" imgH="177723" progId="Equation.3">
                        <p:embed/>
                      </p:oleObj>
                    </mc:Choice>
                    <mc:Fallback>
                      <p:oleObj r:id="rId5" imgW="1294838" imgH="177723" progId="Equation.3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823" y="3263978"/>
                              <a:ext cx="2047253" cy="27096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t 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678175" y="2999601"/>
                <a:ext cx="2088145" cy="79971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6139" r:id="rId7" imgW="1790700" imgH="685800" progId="Equation.3">
                        <p:embed/>
                      </p:oleObj>
                    </mc:Choice>
                    <mc:Fallback>
                      <p:oleObj r:id="rId7" imgW="1790700" imgH="685800" progId="Equation.3">
                        <p:embed/>
                        <p:pic>
                          <p:nvPicPr>
                            <p:cNvPr id="10" name="Obje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8175" y="2999601"/>
                              <a:ext cx="2088145" cy="79971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33639065"/>
                    </p:ext>
                  </p:extLst>
                </p:nvPr>
              </p:nvGraphicFramePr>
              <p:xfrm>
                <a:off x="2678175" y="2999601"/>
                <a:ext cx="2088145" cy="79971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2833" r:id="rId9" imgW="1790700" imgH="685800" progId="Equation.3">
                        <p:embed/>
                      </p:oleObj>
                    </mc:Choice>
                    <mc:Fallback>
                      <p:oleObj r:id="rId9" imgW="1790700" imgH="6858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8175" y="2999601"/>
                              <a:ext cx="2088145" cy="79971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t 1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479237" y="3135082"/>
                <a:ext cx="1460363" cy="5287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6140" r:id="rId11" imgW="1104900" imgH="393700" progId="Equation.3">
                        <p:embed/>
                      </p:oleObj>
                    </mc:Choice>
                    <mc:Fallback>
                      <p:oleObj r:id="rId11" imgW="1104900" imgH="393700" progId="Equation.3">
                        <p:embed/>
                        <p:pic>
                          <p:nvPicPr>
                            <p:cNvPr id="12" name="Obje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9237" y="3135082"/>
                              <a:ext cx="1460363" cy="5287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accent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7821207"/>
                    </p:ext>
                  </p:extLst>
                </p:nvPr>
              </p:nvGraphicFramePr>
              <p:xfrm>
                <a:off x="7479237" y="3135082"/>
                <a:ext cx="1460363" cy="5287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2834" r:id="rId12" imgW="1104900" imgH="393700" progId="Equation.3">
                        <p:embed/>
                      </p:oleObj>
                    </mc:Choice>
                    <mc:Fallback>
                      <p:oleObj r:id="rId12" imgW="1104900" imgH="3937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9237" y="3135082"/>
                              <a:ext cx="1460363" cy="5287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accent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" name="Flèche droite 13"/>
            <p:cNvSpPr/>
            <p:nvPr/>
          </p:nvSpPr>
          <p:spPr>
            <a:xfrm>
              <a:off x="2153926" y="3216459"/>
              <a:ext cx="319197" cy="3659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7" name="Flèche droite 286"/>
            <p:cNvSpPr/>
            <p:nvPr/>
          </p:nvSpPr>
          <p:spPr>
            <a:xfrm>
              <a:off x="4943454" y="3216459"/>
              <a:ext cx="319197" cy="3659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5337149" y="3260959"/>
                  <a:ext cx="14163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ℓ=2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𝑛𝑒𝑐𝑜𝑠𝑖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7149" y="3260959"/>
                  <a:ext cx="141634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448" r="-3448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9" name="Flèche droite 288"/>
            <p:cNvSpPr/>
            <p:nvPr/>
          </p:nvSpPr>
          <p:spPr>
            <a:xfrm>
              <a:off x="6982906" y="3216459"/>
              <a:ext cx="319197" cy="3659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Irisation_pollution_hydrocarb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-9524"/>
            <a:ext cx="44069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15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2.4. Irisation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à la surface d’une nappe de pétrole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94" y="3659078"/>
            <a:ext cx="2844800" cy="25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1340783"/>
            <a:ext cx="3873500" cy="25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400px-Optical-coating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7804"/>
            <a:ext cx="3890876" cy="38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Chap2 : Interférences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16</a:t>
            </a:r>
            <a:endParaRPr lang="fr-F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3870361" y="904917"/>
            <a:ext cx="5134739" cy="2983554"/>
            <a:chOff x="3870361" y="904917"/>
            <a:chExt cx="5134739" cy="298355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173145" y="1673251"/>
                <a:ext cx="1033831" cy="6616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7162" r:id="rId4" imgW="711200" imgH="457200" progId="Equation.3">
                        <p:embed/>
                      </p:oleObj>
                    </mc:Choice>
                    <mc:Fallback>
                      <p:oleObj r:id="rId4" imgW="711200" imgH="457200" progId="Equation.3">
                        <p:embed/>
                        <p:pic>
                          <p:nvPicPr>
                            <p:cNvPr id="5" name="Obje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3145" y="1673251"/>
                              <a:ext cx="1033831" cy="66165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962725"/>
                    </p:ext>
                  </p:extLst>
                </p:nvPr>
              </p:nvGraphicFramePr>
              <p:xfrm>
                <a:off x="4173145" y="1673251"/>
                <a:ext cx="1033831" cy="6616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7712" r:id="rId6" imgW="711200" imgH="457200" progId="Equation.3">
                        <p:embed/>
                      </p:oleObj>
                    </mc:Choice>
                    <mc:Fallback>
                      <p:oleObj r:id="rId6" imgW="711200" imgH="457200" progId="Equation.3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3145" y="1673251"/>
                              <a:ext cx="1033831" cy="66165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t 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930695" y="1265663"/>
                <a:ext cx="2202153" cy="724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7163" r:id="rId8" imgW="1422400" imgH="469900" progId="Equation.3">
                        <p:embed/>
                      </p:oleObj>
                    </mc:Choice>
                    <mc:Fallback>
                      <p:oleObj r:id="rId8" imgW="1422400" imgH="469900" progId="Equation.3">
                        <p:embed/>
                        <p:pic>
                          <p:nvPicPr>
                            <p:cNvPr id="7" name="Obje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0695" y="1265663"/>
                              <a:ext cx="2202153" cy="724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1364020"/>
                    </p:ext>
                  </p:extLst>
                </p:nvPr>
              </p:nvGraphicFramePr>
              <p:xfrm>
                <a:off x="5930695" y="1265663"/>
                <a:ext cx="2202153" cy="724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7713" r:id="rId10" imgW="1422400" imgH="469900" progId="Equation.3">
                        <p:embed/>
                      </p:oleObj>
                    </mc:Choice>
                    <mc:Fallback>
                      <p:oleObj r:id="rId10" imgW="1422400" imgH="4699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0695" y="1265663"/>
                              <a:ext cx="2202153" cy="724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t 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944090" y="2107874"/>
                <a:ext cx="2299539" cy="6259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7164" r:id="rId12" imgW="1714500" imgH="469900" progId="Equation.3">
                        <p:embed/>
                      </p:oleObj>
                    </mc:Choice>
                    <mc:Fallback>
                      <p:oleObj r:id="rId12" imgW="1714500" imgH="469900" progId="Equation.3">
                        <p:embed/>
                        <p:pic>
                          <p:nvPicPr>
                            <p:cNvPr id="9" name="Obje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4090" y="2107874"/>
                              <a:ext cx="2299539" cy="6259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58211002"/>
                    </p:ext>
                  </p:extLst>
                </p:nvPr>
              </p:nvGraphicFramePr>
              <p:xfrm>
                <a:off x="5944090" y="2107874"/>
                <a:ext cx="2299539" cy="6259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7714" r:id="rId13" imgW="1714500" imgH="469900" progId="Equation.3">
                        <p:embed/>
                      </p:oleObj>
                    </mc:Choice>
                    <mc:Fallback>
                      <p:oleObj r:id="rId13" imgW="1714500" imgH="4699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4090" y="2107874"/>
                              <a:ext cx="2299539" cy="6259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5322648" y="3589222"/>
                  <a:ext cx="2250680" cy="299249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𝑎𝑛𝑡𝑖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𝑟𝑒𝑓𝑙𝑒𝑡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𝑣𝑒𝑟𝑟𝑒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2648" y="3589222"/>
                  <a:ext cx="2250680" cy="299249"/>
                </a:xfrm>
                <a:prstGeom prst="rect">
                  <a:avLst/>
                </a:prstGeom>
                <a:blipFill>
                  <a:blip r:embed="rId15"/>
                  <a:stretch>
                    <a:fillRect b="-20000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lèche droite 10"/>
            <p:cNvSpPr/>
            <p:nvPr/>
          </p:nvSpPr>
          <p:spPr>
            <a:xfrm rot="19256225">
              <a:off x="5333538" y="1600771"/>
              <a:ext cx="457200" cy="408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2343775" flipV="1">
              <a:off x="5333538" y="2130540"/>
              <a:ext cx="457200" cy="408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870361" y="2706112"/>
              <a:ext cx="5134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Pour avoir interférences totalement destructives:</a:t>
              </a:r>
            </a:p>
            <a:p>
              <a:pPr algn="ctr"/>
              <a:r>
                <a:rPr lang="fr-FR" dirty="0" err="1"/>
                <a:t>r</a:t>
              </a:r>
              <a:r>
                <a:rPr lang="fr-FR" baseline="-25000" dirty="0" err="1" smtClean="0"/>
                <a:t>air</a:t>
              </a:r>
              <a:r>
                <a:rPr lang="fr-FR" baseline="-25000" dirty="0" smtClean="0"/>
                <a:t> / </a:t>
              </a:r>
              <a:r>
                <a:rPr lang="fr-FR" baseline="-25000" dirty="0" err="1" smtClean="0"/>
                <a:t>anti-reflet</a:t>
              </a:r>
              <a:r>
                <a:rPr lang="fr-FR" dirty="0" smtClean="0"/>
                <a:t> = </a:t>
              </a:r>
              <a:r>
                <a:rPr lang="fr-FR" dirty="0" err="1" smtClean="0"/>
                <a:t>r</a:t>
              </a:r>
              <a:r>
                <a:rPr lang="fr-FR" baseline="-25000" dirty="0" err="1" smtClean="0"/>
                <a:t>anti</a:t>
              </a:r>
              <a:r>
                <a:rPr lang="fr-FR" baseline="-25000" dirty="0" smtClean="0"/>
                <a:t>-reflet / verre</a:t>
              </a:r>
              <a:endParaRPr lang="fr-FR" baseline="-25000" dirty="0"/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4690060" y="3589222"/>
              <a:ext cx="516916" cy="2992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056954" y="904917"/>
              <a:ext cx="3256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 smtClean="0"/>
                <a:t>Condition sur l’amplitude</a:t>
              </a:r>
              <a:endParaRPr lang="fr-FR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173144" y="4354395"/>
            <a:ext cx="2961067" cy="1823777"/>
            <a:chOff x="4173144" y="4354395"/>
            <a:chExt cx="2961067" cy="1823777"/>
          </a:xfrm>
        </p:grpSpPr>
        <p:sp>
          <p:nvSpPr>
            <p:cNvPr id="17" name="ZoneTexte 16"/>
            <p:cNvSpPr txBox="1"/>
            <p:nvPr/>
          </p:nvSpPr>
          <p:spPr>
            <a:xfrm>
              <a:off x="4173144" y="4354395"/>
              <a:ext cx="2961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 smtClean="0"/>
                <a:t>Condition sur la phase</a:t>
              </a:r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5186461" y="4890423"/>
                  <a:ext cx="1809341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461" y="4890423"/>
                  <a:ext cx="1809341" cy="5204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013738" y="5653990"/>
                  <a:ext cx="982064" cy="524182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>
                    <a:defRPr b="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>
                            <a:latin typeface="Cambria Math" panose="02040503050406030204" pitchFamily="18" charset="0"/>
                          </a:rPr>
                          <m:t>𝑛𝑒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738" y="5653990"/>
                  <a:ext cx="982064" cy="52418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20"/>
          <p:cNvSpPr/>
          <p:nvPr/>
        </p:nvSpPr>
        <p:spPr>
          <a:xfrm>
            <a:off x="36314" y="847254"/>
            <a:ext cx="7991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2.4.5. Traitements 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  <a:ea typeface="+mj-ea"/>
                <a:cs typeface="+mj-cs"/>
              </a:rPr>
              <a:t>anti-reflet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2.4. Irisation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à la surface d’une nappe de pétrole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50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988841"/>
            <a:ext cx="8537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1. 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Principes Fondamentaux d’optique géométrique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latin typeface="Arial Narrow" pitchFamily="34" charset="0"/>
              </a:rPr>
              <a:t>ptique géo, réflexion, réfraction …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2. Expression d’une vibration monochromatique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 Narrow" pitchFamily="34" charset="0"/>
              </a:rPr>
              <a:t>Intensité, polarisation, classification des radiations, ondes sphériques, etc.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3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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 ondes : les interférences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 Expression 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des interférences, conditions d’obtention, longueur de cohérence</a:t>
            </a:r>
            <a:endParaRPr lang="fr-FR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/>
                </a:solidFill>
                <a:latin typeface="Arial Narrow" pitchFamily="34" charset="0"/>
              </a:rPr>
              <a:t>4. </a:t>
            </a:r>
            <a:r>
              <a:rPr lang="fr-FR" sz="2400" b="1" kern="0" dirty="0">
                <a:solidFill>
                  <a:schemeClr val="accent1"/>
                </a:solidFill>
                <a:latin typeface="Arial Narrow" pitchFamily="34" charset="0"/>
              </a:rPr>
              <a:t>Croisement de </a:t>
            </a:r>
            <a:r>
              <a:rPr lang="fr-FR" sz="2400" b="1" kern="0" dirty="0">
                <a:solidFill>
                  <a:schemeClr val="accent1"/>
                </a:solidFill>
                <a:latin typeface="Arial Narrow" pitchFamily="34" charset="0"/>
                <a:sym typeface="Symbol" panose="05050102010706020507" pitchFamily="18" charset="2"/>
              </a:rPr>
              <a:t> Ondes  : la diffraction</a:t>
            </a:r>
          </a:p>
          <a:p>
            <a:pPr marL="342900" indent="-342900">
              <a:lnSpc>
                <a:spcPct val="150000"/>
              </a:lnSpc>
            </a:pPr>
            <a:r>
              <a:rPr lang="fr-FR" sz="32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 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Principe général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5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Expression d’une onde quasi-monochromatique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I</a:t>
            </a:r>
            <a:r>
              <a:rPr lang="fr-FR" dirty="0" smtClean="0">
                <a:latin typeface="Arial Narrow" pitchFamily="34" charset="0"/>
              </a:rPr>
              <a:t>ntroduction à la Transformée de Fourier…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Principe de Huygens-Fresnel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rincipe HuygensDif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032" y="1383601"/>
            <a:ext cx="5649912" cy="26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505619" y="4057759"/>
            <a:ext cx="8577262" cy="1003300"/>
            <a:chOff x="338138" y="4864100"/>
            <a:chExt cx="8577262" cy="10033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68300" y="4864100"/>
              <a:ext cx="8547100" cy="1003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138" y="4875937"/>
              <a:ext cx="8521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latin typeface="Arial Narrow" pitchFamily="34" charset="0"/>
                </a:rPr>
                <a:t>Chaque point de l’espace éclairé par une onde plane se comporte comme une source secondaire et réémet dans toutes les directions des ondes sphériques cohérentes entre elles.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Enoncé du principe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24332" y="5975066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 Facteur d’inclinaison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1106" y="5219492"/>
            <a:ext cx="8787307" cy="1433558"/>
            <a:chOff x="101106" y="5219492"/>
            <a:chExt cx="8787307" cy="1433558"/>
          </a:xfrm>
        </p:grpSpPr>
        <p:sp>
          <p:nvSpPr>
            <p:cNvPr id="10" name="ZoneTexte 9"/>
            <p:cNvSpPr txBox="1"/>
            <p:nvPr/>
          </p:nvSpPr>
          <p:spPr>
            <a:xfrm>
              <a:off x="101106" y="5237278"/>
              <a:ext cx="7322838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/>
                <a:buChar char="è"/>
              </a:pPr>
              <a:r>
                <a:rPr lang="fr-FR" dirty="0" smtClean="0">
                  <a:latin typeface="Arial Narrow" pitchFamily="34" charset="0"/>
                </a:rPr>
                <a:t>Compatible avec la propagation d’une onde plane !!</a:t>
              </a:r>
            </a:p>
            <a:p>
              <a:pPr marL="285750" indent="-285750">
                <a:buFont typeface="Wingdings"/>
                <a:buChar char="è"/>
              </a:pPr>
              <a:r>
                <a:rPr lang="fr-FR" dirty="0" smtClean="0">
                  <a:latin typeface="Arial Narrow" pitchFamily="34" charset="0"/>
                </a:rPr>
                <a:t>En pratique, l’amplitude rayonnée par chaque onde sphérique n’est pas uniforme:</a:t>
              </a:r>
            </a:p>
            <a:p>
              <a:r>
                <a:rPr lang="fr-FR" dirty="0">
                  <a:latin typeface="Arial Narrow" pitchFamily="34" charset="0"/>
                </a:rPr>
                <a:t>	</a:t>
              </a:r>
              <a:r>
                <a:rPr lang="fr-FR" sz="1400" dirty="0" smtClean="0">
                  <a:latin typeface="Arial Narrow" panose="020B0606020202030204" pitchFamily="34" charset="0"/>
                </a:rPr>
                <a:t>1) anisotropie </a:t>
              </a:r>
              <a:r>
                <a:rPr lang="fr-FR" sz="1400" dirty="0">
                  <a:latin typeface="Arial Narrow" panose="020B0606020202030204" pitchFamily="34" charset="0"/>
                </a:rPr>
                <a:t>dans la distribution de l'énergie </a:t>
              </a:r>
              <a:r>
                <a:rPr lang="fr-FR" sz="1400" dirty="0" smtClean="0">
                  <a:latin typeface="Arial Narrow" panose="020B0606020202030204" pitchFamily="34" charset="0"/>
                </a:rPr>
                <a:t>diffractée.</a:t>
              </a:r>
            </a:p>
            <a:p>
              <a:r>
                <a:rPr lang="fr-FR" sz="1400" dirty="0">
                  <a:latin typeface="Arial Narrow" panose="020B0606020202030204" pitchFamily="34" charset="0"/>
                </a:rPr>
                <a:t>	</a:t>
              </a:r>
              <a:r>
                <a:rPr lang="fr-FR" sz="1400" dirty="0" smtClean="0">
                  <a:latin typeface="Arial Narrow" panose="020B0606020202030204" pitchFamily="34" charset="0"/>
                </a:rPr>
                <a:t>2) l'absence </a:t>
              </a:r>
              <a:r>
                <a:rPr lang="fr-FR" sz="1400" dirty="0">
                  <a:latin typeface="Arial Narrow" panose="020B0606020202030204" pitchFamily="34" charset="0"/>
                </a:rPr>
                <a:t>de diffraction « arrière ».</a:t>
              </a:r>
            </a:p>
            <a:p>
              <a:r>
                <a:rPr lang="fr-FR" dirty="0" smtClean="0">
                  <a:latin typeface="Arial Narrow" pitchFamily="34" charset="0"/>
                </a:rPr>
                <a:t> </a:t>
              </a:r>
              <a:endParaRPr lang="fr-FR" dirty="0">
                <a:latin typeface="Arial Narrow" pitchFamily="34" charset="0"/>
              </a:endParaRPr>
            </a:p>
          </p:txBody>
        </p:sp>
        <p:pic>
          <p:nvPicPr>
            <p:cNvPr id="306178" name="Picture 2" descr="Résultat de recherche d'images pour &quot;facteur d'inclinaison huygens&quot;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25061" y="5219492"/>
              <a:ext cx="1063351" cy="106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9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</a:rPr>
              <a:t>1. Principe de Huygens-Fresnel</a:t>
            </a:r>
            <a:endParaRPr lang="fr-FR" sz="2800" b="1" kern="0" dirty="0">
              <a:solidFill>
                <a:srgbClr val="DA6667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Amplitude complexe en un point de l’espace</a:t>
            </a:r>
          </a:p>
          <a:p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33" name="Groupe 132"/>
          <p:cNvGrpSpPr/>
          <p:nvPr/>
        </p:nvGrpSpPr>
        <p:grpSpPr>
          <a:xfrm>
            <a:off x="1171575" y="4254500"/>
            <a:ext cx="7273925" cy="1333500"/>
            <a:chOff x="1171575" y="4254500"/>
            <a:chExt cx="7273925" cy="1333500"/>
          </a:xfrm>
        </p:grpSpPr>
        <p:sp>
          <p:nvSpPr>
            <p:cNvPr id="132" name="Rectangle à coins arrondis 131"/>
            <p:cNvSpPr/>
            <p:nvPr/>
          </p:nvSpPr>
          <p:spPr>
            <a:xfrm>
              <a:off x="1905000" y="4254500"/>
              <a:ext cx="6540500" cy="13335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Flèche à angle droit 121"/>
            <p:cNvSpPr/>
            <p:nvPr/>
          </p:nvSpPr>
          <p:spPr>
            <a:xfrm rot="5400000">
              <a:off x="1139825" y="4406900"/>
              <a:ext cx="596900" cy="5334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3430317" y="5842000"/>
            <a:ext cx="575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avec :              ,                ,            (cas d’une onde sphérique)        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134" name="Groupe 133"/>
          <p:cNvGrpSpPr/>
          <p:nvPr/>
        </p:nvGrpSpPr>
        <p:grpSpPr>
          <a:xfrm>
            <a:off x="806072" y="1344613"/>
            <a:ext cx="4792663" cy="2905125"/>
            <a:chOff x="222250" y="1420813"/>
            <a:chExt cx="4792663" cy="2905125"/>
          </a:xfrm>
        </p:grpSpPr>
        <p:sp>
          <p:nvSpPr>
            <p:cNvPr id="135" name="AutoShape 5"/>
            <p:cNvSpPr>
              <a:spLocks noChangeArrowheads="1"/>
            </p:cNvSpPr>
            <p:nvPr/>
          </p:nvSpPr>
          <p:spPr bwMode="auto">
            <a:xfrm rot="5400000" flipH="1">
              <a:off x="1009650" y="2365376"/>
              <a:ext cx="2347913" cy="1263650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>
              <a:off x="1597025" y="2257426"/>
              <a:ext cx="1127125" cy="1290638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7"/>
            <p:cNvSpPr>
              <a:spLocks noChangeShapeType="1"/>
            </p:cNvSpPr>
            <p:nvPr/>
          </p:nvSpPr>
          <p:spPr bwMode="auto">
            <a:xfrm>
              <a:off x="1654175" y="3238501"/>
              <a:ext cx="3108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 flipH="1">
              <a:off x="1549400" y="3238501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10"/>
            <p:cNvSpPr>
              <a:spLocks noChangeShapeType="1"/>
            </p:cNvSpPr>
            <p:nvPr/>
          </p:nvSpPr>
          <p:spPr bwMode="auto">
            <a:xfrm flipH="1">
              <a:off x="1187450" y="3238501"/>
              <a:ext cx="352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11"/>
            <p:cNvSpPr>
              <a:spLocks noChangeShapeType="1"/>
            </p:cNvSpPr>
            <p:nvPr/>
          </p:nvSpPr>
          <p:spPr bwMode="auto">
            <a:xfrm flipV="1">
              <a:off x="2157413" y="2154238"/>
              <a:ext cx="0" cy="1084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Line 12"/>
            <p:cNvSpPr>
              <a:spLocks noChangeShapeType="1"/>
            </p:cNvSpPr>
            <p:nvPr/>
          </p:nvSpPr>
          <p:spPr bwMode="auto">
            <a:xfrm flipH="1">
              <a:off x="1266825" y="3248026"/>
              <a:ext cx="890588" cy="56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Text Box 13"/>
            <p:cNvSpPr txBox="1">
              <a:spLocks noChangeArrowheads="1"/>
            </p:cNvSpPr>
            <p:nvPr/>
          </p:nvSpPr>
          <p:spPr bwMode="auto">
            <a:xfrm>
              <a:off x="1960563" y="191452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4741863" y="327977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144" name="Text Box 15"/>
            <p:cNvSpPr txBox="1">
              <a:spLocks noChangeArrowheads="1"/>
            </p:cNvSpPr>
            <p:nvPr/>
          </p:nvSpPr>
          <p:spPr bwMode="auto">
            <a:xfrm>
              <a:off x="928688" y="402113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 flipV="1">
              <a:off x="4373563" y="2144713"/>
              <a:ext cx="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 flipH="1">
              <a:off x="3535363" y="3238501"/>
              <a:ext cx="847725" cy="530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 flipV="1">
              <a:off x="1857375" y="3038476"/>
              <a:ext cx="0" cy="34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 flipV="1">
              <a:off x="1946275" y="2854326"/>
              <a:ext cx="211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20"/>
            <p:cNvSpPr>
              <a:spLocks noChangeShapeType="1"/>
            </p:cNvSpPr>
            <p:nvPr/>
          </p:nvSpPr>
          <p:spPr bwMode="auto">
            <a:xfrm flipV="1">
              <a:off x="3932238" y="2833688"/>
              <a:ext cx="0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21"/>
            <p:cNvSpPr>
              <a:spLocks noChangeShapeType="1"/>
            </p:cNvSpPr>
            <p:nvPr/>
          </p:nvSpPr>
          <p:spPr bwMode="auto">
            <a:xfrm flipV="1">
              <a:off x="3932238" y="2533651"/>
              <a:ext cx="433388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22"/>
            <p:cNvSpPr txBox="1">
              <a:spLocks noChangeArrowheads="1"/>
            </p:cNvSpPr>
            <p:nvPr/>
          </p:nvSpPr>
          <p:spPr bwMode="auto">
            <a:xfrm rot="19659247">
              <a:off x="1565275" y="2655888"/>
              <a:ext cx="695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M(x,y)</a:t>
              </a:r>
            </a:p>
          </p:txBody>
        </p:sp>
        <p:sp>
          <p:nvSpPr>
            <p:cNvPr id="152" name="Text Box 23"/>
            <p:cNvSpPr txBox="1">
              <a:spLocks noChangeArrowheads="1"/>
            </p:cNvSpPr>
            <p:nvPr/>
          </p:nvSpPr>
          <p:spPr bwMode="auto">
            <a:xfrm rot="19687224">
              <a:off x="3644900" y="2428876"/>
              <a:ext cx="708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P(X,Y)</a:t>
              </a:r>
            </a:p>
          </p:txBody>
        </p:sp>
        <p:sp>
          <p:nvSpPr>
            <p:cNvPr id="153" name="Text Box 24"/>
            <p:cNvSpPr txBox="1">
              <a:spLocks noChangeArrowheads="1"/>
            </p:cNvSpPr>
            <p:nvPr/>
          </p:nvSpPr>
          <p:spPr bwMode="auto">
            <a:xfrm>
              <a:off x="4354513" y="3324226"/>
              <a:ext cx="366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154" name="Oval 25"/>
            <p:cNvSpPr>
              <a:spLocks noChangeArrowheads="1"/>
            </p:cNvSpPr>
            <p:nvPr/>
          </p:nvSpPr>
          <p:spPr bwMode="auto">
            <a:xfrm>
              <a:off x="3905250" y="2789238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val 26"/>
            <p:cNvSpPr>
              <a:spLocks noChangeArrowheads="1"/>
            </p:cNvSpPr>
            <p:nvPr/>
          </p:nvSpPr>
          <p:spPr bwMode="auto">
            <a:xfrm>
              <a:off x="1843088" y="3001963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27"/>
            <p:cNvSpPr>
              <a:spLocks noChangeShapeType="1"/>
            </p:cNvSpPr>
            <p:nvPr/>
          </p:nvSpPr>
          <p:spPr bwMode="auto">
            <a:xfrm>
              <a:off x="488950" y="300037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28"/>
            <p:cNvSpPr>
              <a:spLocks noChangeShapeType="1"/>
            </p:cNvSpPr>
            <p:nvPr/>
          </p:nvSpPr>
          <p:spPr bwMode="auto">
            <a:xfrm>
              <a:off x="488950" y="3151188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29"/>
            <p:cNvSpPr>
              <a:spLocks noChangeShapeType="1"/>
            </p:cNvSpPr>
            <p:nvPr/>
          </p:nvSpPr>
          <p:spPr bwMode="auto">
            <a:xfrm>
              <a:off x="488950" y="3300413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Line 30"/>
            <p:cNvSpPr>
              <a:spLocks noChangeShapeType="1"/>
            </p:cNvSpPr>
            <p:nvPr/>
          </p:nvSpPr>
          <p:spPr bwMode="auto">
            <a:xfrm>
              <a:off x="488950" y="345122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Text Box 31"/>
            <p:cNvSpPr txBox="1">
              <a:spLocks noChangeArrowheads="1"/>
            </p:cNvSpPr>
            <p:nvPr/>
          </p:nvSpPr>
          <p:spPr bwMode="auto">
            <a:xfrm>
              <a:off x="222250" y="2530476"/>
              <a:ext cx="11001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Onde plane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// à Oz</a:t>
              </a:r>
            </a:p>
          </p:txBody>
        </p:sp>
        <p:sp>
          <p:nvSpPr>
            <p:cNvPr id="161" name="Text Box 32"/>
            <p:cNvSpPr txBox="1">
              <a:spLocks noChangeArrowheads="1"/>
            </p:cNvSpPr>
            <p:nvPr/>
          </p:nvSpPr>
          <p:spPr bwMode="auto">
            <a:xfrm>
              <a:off x="2076450" y="3262313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162" name="Text Box 33"/>
            <p:cNvSpPr txBox="1">
              <a:spLocks noChangeArrowheads="1"/>
            </p:cNvSpPr>
            <p:nvPr/>
          </p:nvSpPr>
          <p:spPr bwMode="auto">
            <a:xfrm>
              <a:off x="3435350" y="3827463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4424363" y="2044701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164" name="Line 35"/>
            <p:cNvSpPr>
              <a:spLocks noChangeShapeType="1"/>
            </p:cNvSpPr>
            <p:nvPr/>
          </p:nvSpPr>
          <p:spPr bwMode="auto">
            <a:xfrm flipV="1">
              <a:off x="1831975" y="2816226"/>
              <a:ext cx="2117725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Line 36"/>
            <p:cNvSpPr>
              <a:spLocks noChangeShapeType="1"/>
            </p:cNvSpPr>
            <p:nvPr/>
          </p:nvSpPr>
          <p:spPr bwMode="auto">
            <a:xfrm flipV="1">
              <a:off x="2157413" y="2824163"/>
              <a:ext cx="1784350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6" name="Group 59"/>
            <p:cNvGrpSpPr>
              <a:grpSpLocks/>
            </p:cNvGrpSpPr>
            <p:nvPr/>
          </p:nvGrpSpPr>
          <p:grpSpPr bwMode="auto">
            <a:xfrm>
              <a:off x="2933700" y="2619376"/>
              <a:ext cx="254000" cy="304800"/>
              <a:chOff x="1954" y="1474"/>
              <a:chExt cx="160" cy="192"/>
            </a:xfrm>
          </p:grpSpPr>
          <p:sp>
            <p:nvSpPr>
              <p:cNvPr id="171" name="Text Box 37"/>
              <p:cNvSpPr txBox="1">
                <a:spLocks noChangeArrowheads="1"/>
              </p:cNvSpPr>
              <p:nvPr/>
            </p:nvSpPr>
            <p:spPr bwMode="auto">
              <a:xfrm>
                <a:off x="1954" y="1474"/>
                <a:ext cx="16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</a:t>
                </a:r>
              </a:p>
            </p:txBody>
          </p:sp>
          <p:sp>
            <p:nvSpPr>
              <p:cNvPr id="172" name="Line 38"/>
              <p:cNvSpPr>
                <a:spLocks noChangeShapeType="1"/>
              </p:cNvSpPr>
              <p:nvPr/>
            </p:nvSpPr>
            <p:spPr bwMode="auto">
              <a:xfrm>
                <a:off x="1995" y="1514"/>
                <a:ext cx="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7" name="Text Box 42"/>
            <p:cNvSpPr txBox="1">
              <a:spLocks noChangeArrowheads="1"/>
            </p:cNvSpPr>
            <p:nvPr/>
          </p:nvSpPr>
          <p:spPr bwMode="auto">
            <a:xfrm>
              <a:off x="2914650" y="3279776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</a:t>
              </a:r>
            </a:p>
          </p:txBody>
        </p:sp>
        <p:sp>
          <p:nvSpPr>
            <p:cNvPr id="168" name="Text Box 68"/>
            <p:cNvSpPr txBox="1">
              <a:spLocks noChangeArrowheads="1"/>
            </p:cNvSpPr>
            <p:nvPr/>
          </p:nvSpPr>
          <p:spPr bwMode="auto">
            <a:xfrm>
              <a:off x="2571750" y="1865313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69" name="Text Box 69"/>
            <p:cNvSpPr txBox="1">
              <a:spLocks noChangeArrowheads="1"/>
            </p:cNvSpPr>
            <p:nvPr/>
          </p:nvSpPr>
          <p:spPr bwMode="auto">
            <a:xfrm>
              <a:off x="2101850" y="1420813"/>
              <a:ext cx="1474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Écran diffractant</a:t>
              </a:r>
            </a:p>
          </p:txBody>
        </p:sp>
        <p:sp>
          <p:nvSpPr>
            <p:cNvPr id="170" name="Line 70"/>
            <p:cNvSpPr>
              <a:spLocks noChangeShapeType="1"/>
            </p:cNvSpPr>
            <p:nvPr/>
          </p:nvSpPr>
          <p:spPr bwMode="auto">
            <a:xfrm>
              <a:off x="2587625" y="1676401"/>
              <a:ext cx="7620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80761" y="2078038"/>
            <a:ext cx="306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Hypothèses :</a:t>
            </a:r>
          </a:p>
          <a:p>
            <a:pPr marL="285750" indent="-285750">
              <a:buFontTx/>
              <a:buChar char="-"/>
            </a:pPr>
            <a:r>
              <a:rPr lang="fr-FR" sz="1200" b="1" i="1" dirty="0" smtClean="0"/>
              <a:t>Monochromatique</a:t>
            </a:r>
          </a:p>
          <a:p>
            <a:pPr marL="285750" indent="-285750">
              <a:buFontTx/>
              <a:buChar char="-"/>
            </a:pPr>
            <a:r>
              <a:rPr lang="fr-FR" sz="1200" b="1" i="1" dirty="0" smtClean="0"/>
              <a:t>Milieu </a:t>
            </a:r>
            <a:r>
              <a:rPr lang="fr-FR" sz="1200" b="1" i="1" dirty="0" err="1" smtClean="0"/>
              <a:t>linéaire,isotrope</a:t>
            </a:r>
            <a:r>
              <a:rPr lang="fr-FR" sz="1200" b="1" i="1" dirty="0" smtClean="0"/>
              <a:t>, homogène et permanent</a:t>
            </a:r>
            <a:endParaRPr lang="fr-FR" sz="1200" b="1" i="1" dirty="0"/>
          </a:p>
        </p:txBody>
      </p:sp>
      <p:pic>
        <p:nvPicPr>
          <p:cNvPr id="243788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17" y="4327003"/>
            <a:ext cx="6126163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2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00" y="5755399"/>
            <a:ext cx="715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5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45" y="5783310"/>
            <a:ext cx="609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8" name="Picture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11" y="5796982"/>
            <a:ext cx="533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4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988841"/>
            <a:ext cx="8537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1. </a:t>
            </a: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Principes Fondamentaux d’optique géométrique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latin typeface="Arial Narrow" pitchFamily="34" charset="0"/>
              </a:rPr>
              <a:t>ptique géo, réflexion, réfraction …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2. Expression d’une vibration monochromatique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 Narrow" pitchFamily="34" charset="0"/>
              </a:rPr>
              <a:t>Intensité, polarisation, classification des radiations, ondes sphériques, etc.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3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. 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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 ondes : les interférences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 Expression 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des interférences, conditions d’obtention, longueur de cohérence</a:t>
            </a:r>
            <a:endParaRPr lang="fr-FR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4.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Croisement de </a:t>
            </a:r>
            <a:r>
              <a:rPr lang="fr-FR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  <a:sym typeface="Symbol" panose="05050102010706020507" pitchFamily="18" charset="2"/>
              </a:rPr>
              <a:t> Ondes  : la diffraction</a:t>
            </a:r>
          </a:p>
          <a:p>
            <a:pPr marL="342900" indent="-342900">
              <a:lnSpc>
                <a:spcPct val="150000"/>
              </a:lnSpc>
            </a:pPr>
            <a:r>
              <a:rPr lang="fr-FR" sz="32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dirty="0">
                <a:latin typeface="Arial Narrow" pitchFamily="34" charset="0"/>
                <a:sym typeface="Wingdings" panose="05000000000000000000" pitchFamily="2" charset="2"/>
              </a:rPr>
              <a:t> </a:t>
            </a:r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Principe général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chemeClr val="accent1"/>
                </a:solidFill>
                <a:latin typeface="Arial Narrow" pitchFamily="34" charset="0"/>
              </a:rPr>
              <a:t>5</a:t>
            </a:r>
            <a:r>
              <a:rPr lang="fr-FR" sz="2400" b="1" kern="0" dirty="0" smtClean="0">
                <a:solidFill>
                  <a:schemeClr val="accent1"/>
                </a:solidFill>
                <a:latin typeface="Arial Narrow" pitchFamily="34" charset="0"/>
              </a:rPr>
              <a:t>. Expression d’une onde quasi-monochromatique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 I</a:t>
            </a:r>
            <a:r>
              <a:rPr lang="fr-FR" dirty="0" smtClean="0">
                <a:latin typeface="Arial Narrow" pitchFamily="34" charset="0"/>
              </a:rPr>
              <a:t>ntroduction à la Transformée de Fourier…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08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Spectre d’une onde monochromatique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075" y="1651338"/>
            <a:ext cx="8848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Arial Narrow" pitchFamily="34" charset="0"/>
              </a:rPr>
              <a:t>Par définition, le </a:t>
            </a:r>
            <a:r>
              <a:rPr lang="fr-FR" b="1" dirty="0" smtClean="0">
                <a:latin typeface="Arial Narrow" pitchFamily="34" charset="0"/>
              </a:rPr>
              <a:t>spectre électromagnétique</a:t>
            </a:r>
            <a:r>
              <a:rPr lang="fr-FR" dirty="0" smtClean="0">
                <a:latin typeface="Arial Narrow" pitchFamily="34" charset="0"/>
              </a:rPr>
              <a:t> est la décomposition du rayonnement électromagnétique selon ses différentes composantes en termes de fréquence ou encore de longueur d’onde associée. </a:t>
            </a:r>
          </a:p>
          <a:p>
            <a:pPr algn="just"/>
            <a:r>
              <a:rPr lang="fr-FR" dirty="0" smtClean="0">
                <a:latin typeface="Arial Narrow" pitchFamily="34" charset="0"/>
              </a:rPr>
              <a:t>Plus précisément, le spectre </a:t>
            </a:r>
            <a:r>
              <a:rPr lang="fr-FR" i="1" dirty="0" smtClean="0">
                <a:latin typeface="Arial Narrow" pitchFamily="34" charset="0"/>
              </a:rPr>
              <a:t>S(</a:t>
            </a:r>
            <a:r>
              <a:rPr lang="fr-FR" i="1" dirty="0" smtClean="0">
                <a:latin typeface="Arial Narrow" pitchFamily="34" charset="0"/>
                <a:sym typeface="Symbol"/>
              </a:rPr>
              <a:t></a:t>
            </a:r>
            <a:r>
              <a:rPr lang="fr-FR" i="1" dirty="0" smtClean="0">
                <a:latin typeface="Arial Narrow" pitchFamily="34" charset="0"/>
              </a:rPr>
              <a:t>)</a:t>
            </a:r>
            <a:r>
              <a:rPr lang="fr-FR" dirty="0" smtClean="0">
                <a:latin typeface="Arial Narrow" pitchFamily="34" charset="0"/>
              </a:rPr>
              <a:t> est la densité spectrale de puissance avec 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0" y="3231634"/>
            <a:ext cx="9067800" cy="1145233"/>
            <a:chOff x="0" y="3231634"/>
            <a:chExt cx="9067800" cy="1145233"/>
          </a:xfrm>
        </p:grpSpPr>
        <p:sp>
          <p:nvSpPr>
            <p:cNvPr id="17" name="Rectangle 16"/>
            <p:cNvSpPr/>
            <p:nvPr/>
          </p:nvSpPr>
          <p:spPr>
            <a:xfrm>
              <a:off x="0" y="3231634"/>
              <a:ext cx="3347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è"/>
              </a:pPr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Transformée de Fourier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075" y="3730536"/>
              <a:ext cx="88487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Une </a:t>
              </a:r>
              <a:r>
                <a:rPr lang="fr-FR" b="1" dirty="0" smtClean="0">
                  <a:latin typeface="Arial Narrow" pitchFamily="34" charset="0"/>
                </a:rPr>
                <a:t>Transformée de Fourier permet de représenter toutes les fréquences disponibles dans un signal temporel </a:t>
              </a:r>
              <a:r>
                <a:rPr lang="fr-FR" dirty="0" smtClean="0">
                  <a:latin typeface="Arial Narrow" pitchFamily="34" charset="0"/>
                </a:rPr>
                <a:t>et réciproquement</a:t>
              </a:r>
              <a:r>
                <a:rPr lang="fr-FR" b="1" dirty="0" smtClean="0">
                  <a:latin typeface="Arial Narrow" pitchFamily="34" charset="0"/>
                </a:rPr>
                <a:t>!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73" y="2627503"/>
            <a:ext cx="1455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746913" y="5854890"/>
            <a:ext cx="2544587" cy="577536"/>
            <a:chOff x="1746913" y="5854890"/>
            <a:chExt cx="2544587" cy="577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2354238" y="5936777"/>
                  <a:ext cx="1937262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𝜋𝜈</m:t>
                            </m:r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2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𝑗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𝜋𝜈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238" y="5936777"/>
                  <a:ext cx="1937262" cy="495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Virage 7"/>
            <p:cNvSpPr/>
            <p:nvPr/>
          </p:nvSpPr>
          <p:spPr>
            <a:xfrm flipV="1">
              <a:off x="1746913" y="5854890"/>
              <a:ext cx="504968" cy="382137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Virage 9"/>
          <p:cNvSpPr/>
          <p:nvPr/>
        </p:nvSpPr>
        <p:spPr>
          <a:xfrm rot="16200000" flipV="1">
            <a:off x="5254388" y="5008729"/>
            <a:ext cx="361666" cy="212222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4577834"/>
            <a:ext cx="8373259" cy="1649588"/>
            <a:chOff x="0" y="4577834"/>
            <a:chExt cx="8373259" cy="1649588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4577834"/>
              <a:ext cx="8033677" cy="1342783"/>
              <a:chOff x="0" y="4577834"/>
              <a:chExt cx="8033677" cy="1342783"/>
            </a:xfrm>
          </p:grpSpPr>
          <p:pic>
            <p:nvPicPr>
              <p:cNvPr id="33997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02" y="5311017"/>
                <a:ext cx="675957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0" y="4577834"/>
                <a:ext cx="76370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Char char="è"/>
                </a:pPr>
                <a:r>
                  <a:rPr lang="fr-FR" sz="2400" b="1" kern="0" dirty="0" smtClean="0">
                    <a:solidFill>
                      <a:srgbClr val="DA6667"/>
                    </a:solidFill>
                    <a:latin typeface="Arial Narrow" pitchFamily="34" charset="0"/>
                    <a:sym typeface="Wingdings" pitchFamily="2" charset="2"/>
                  </a:rPr>
                  <a:t>Transformée de Fourier d’un cosinus illimité (≡ onde plane)</a:t>
                </a: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6673755" y="5711590"/>
              <a:ext cx="1699504" cy="515832"/>
              <a:chOff x="6673755" y="5711590"/>
              <a:chExt cx="1699504" cy="515832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6673755" y="5950423"/>
                <a:ext cx="1699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i="1" dirty="0" smtClean="0"/>
                  <a:t>Distribution de Dirac</a:t>
                </a:r>
                <a:endParaRPr lang="fr-FR" sz="1200" b="1" i="1" dirty="0"/>
              </a:p>
            </p:txBody>
          </p:sp>
          <p:sp>
            <p:nvSpPr>
              <p:cNvPr id="13" name="Accolade fermante 12"/>
              <p:cNvSpPr/>
              <p:nvPr/>
            </p:nvSpPr>
            <p:spPr>
              <a:xfrm rot="5400000">
                <a:off x="7420861" y="5373699"/>
                <a:ext cx="259307" cy="935089"/>
              </a:xfrm>
              <a:prstGeom prst="rightBrac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5704113" y="5359399"/>
            <a:ext cx="1378857" cy="5773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740014" y="5327128"/>
            <a:ext cx="1586442" cy="86500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48</a:t>
            </a:fld>
            <a:endParaRPr lang="fr-FR"/>
          </a:p>
        </p:txBody>
      </p: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263525" y="1595438"/>
            <a:ext cx="8880476" cy="2860675"/>
            <a:chOff x="166" y="1005"/>
            <a:chExt cx="5594" cy="1802"/>
          </a:xfrm>
        </p:grpSpPr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166" y="1060"/>
              <a:ext cx="5594" cy="1747"/>
              <a:chOff x="406" y="1756"/>
              <a:chExt cx="5594" cy="1747"/>
            </a:xfrm>
          </p:grpSpPr>
          <p:sp>
            <p:nvSpPr>
              <p:cNvPr id="42" name="Line 4"/>
              <p:cNvSpPr>
                <a:spLocks noChangeShapeType="1"/>
              </p:cNvSpPr>
              <p:nvPr/>
            </p:nvSpPr>
            <p:spPr bwMode="auto">
              <a:xfrm>
                <a:off x="792" y="2632"/>
                <a:ext cx="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896" y="2156"/>
                <a:ext cx="1256" cy="932"/>
              </a:xfrm>
              <a:custGeom>
                <a:avLst/>
                <a:gdLst>
                  <a:gd name="T0" fmla="*/ 0 w 3848"/>
                  <a:gd name="T1" fmla="*/ 58 h 1124"/>
                  <a:gd name="T2" fmla="*/ 0 w 3848"/>
                  <a:gd name="T3" fmla="*/ 8 h 1124"/>
                  <a:gd name="T4" fmla="*/ 0 w 3848"/>
                  <a:gd name="T5" fmla="*/ 107 h 1124"/>
                  <a:gd name="T6" fmla="*/ 0 w 3848"/>
                  <a:gd name="T7" fmla="*/ 8 h 1124"/>
                  <a:gd name="T8" fmla="*/ 0 w 3848"/>
                  <a:gd name="T9" fmla="*/ 108 h 1124"/>
                  <a:gd name="T10" fmla="*/ 0 w 3848"/>
                  <a:gd name="T11" fmla="*/ 12 h 1124"/>
                  <a:gd name="T12" fmla="*/ 0 w 3848"/>
                  <a:gd name="T13" fmla="*/ 109 h 1124"/>
                  <a:gd name="T14" fmla="*/ 0 w 3848"/>
                  <a:gd name="T15" fmla="*/ 12 h 1124"/>
                  <a:gd name="T16" fmla="*/ 0 w 3848"/>
                  <a:gd name="T17" fmla="*/ 109 h 1124"/>
                  <a:gd name="T18" fmla="*/ 0 w 3848"/>
                  <a:gd name="T19" fmla="*/ 68 h 1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8"/>
                  <a:gd name="T31" fmla="*/ 0 h 1124"/>
                  <a:gd name="T32" fmla="*/ 3848 w 3848"/>
                  <a:gd name="T33" fmla="*/ 1124 h 1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8" h="1124">
                    <a:moveTo>
                      <a:pt x="0" y="556"/>
                    </a:moveTo>
                    <a:cubicBezTo>
                      <a:pt x="53" y="278"/>
                      <a:pt x="107" y="0"/>
                      <a:pt x="224" y="76"/>
                    </a:cubicBezTo>
                    <a:cubicBezTo>
                      <a:pt x="341" y="152"/>
                      <a:pt x="545" y="1011"/>
                      <a:pt x="704" y="1012"/>
                    </a:cubicBezTo>
                    <a:cubicBezTo>
                      <a:pt x="863" y="1013"/>
                      <a:pt x="1013" y="83"/>
                      <a:pt x="1176" y="84"/>
                    </a:cubicBezTo>
                    <a:cubicBezTo>
                      <a:pt x="1339" y="85"/>
                      <a:pt x="1517" y="1016"/>
                      <a:pt x="1680" y="1020"/>
                    </a:cubicBezTo>
                    <a:cubicBezTo>
                      <a:pt x="1843" y="1024"/>
                      <a:pt x="1992" y="105"/>
                      <a:pt x="2152" y="108"/>
                    </a:cubicBezTo>
                    <a:cubicBezTo>
                      <a:pt x="2312" y="111"/>
                      <a:pt x="2480" y="1035"/>
                      <a:pt x="2640" y="1036"/>
                    </a:cubicBezTo>
                    <a:cubicBezTo>
                      <a:pt x="2800" y="1037"/>
                      <a:pt x="2952" y="116"/>
                      <a:pt x="3112" y="116"/>
                    </a:cubicBezTo>
                    <a:cubicBezTo>
                      <a:pt x="3272" y="116"/>
                      <a:pt x="3477" y="948"/>
                      <a:pt x="3600" y="1036"/>
                    </a:cubicBezTo>
                    <a:cubicBezTo>
                      <a:pt x="3723" y="1124"/>
                      <a:pt x="3785" y="884"/>
                      <a:pt x="3848" y="6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2736" y="2568"/>
                <a:ext cx="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flipH="1">
                <a:off x="2744" y="2672"/>
                <a:ext cx="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2966" y="2302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TF</a:t>
                </a: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3712" y="2632"/>
                <a:ext cx="1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 flipV="1">
                <a:off x="4412" y="205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4318" y="2647"/>
                <a:ext cx="1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5106" y="2660"/>
                <a:ext cx="8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Fréquences </a:t>
                </a:r>
              </a:p>
            </p:txBody>
          </p:sp>
          <p:sp>
            <p:nvSpPr>
              <p:cNvPr id="51" name="Text Box 13"/>
              <p:cNvSpPr txBox="1">
                <a:spLocks noChangeArrowheads="1"/>
              </p:cNvSpPr>
              <p:nvPr/>
            </p:nvSpPr>
            <p:spPr bwMode="auto">
              <a:xfrm>
                <a:off x="4850" y="2636"/>
                <a:ext cx="2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</a:t>
                </a:r>
                <a:r>
                  <a:rPr kumimoji="0" lang="fr-FR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 flipV="1">
                <a:off x="4944" y="2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2166" y="2662"/>
                <a:ext cx="5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Temps t</a:t>
                </a:r>
              </a:p>
            </p:txBody>
          </p:sp>
          <p:sp>
            <p:nvSpPr>
              <p:cNvPr id="54" name="Line 17"/>
              <p:cNvSpPr>
                <a:spLocks noChangeShapeType="1"/>
              </p:cNvSpPr>
              <p:nvPr/>
            </p:nvSpPr>
            <p:spPr bwMode="auto">
              <a:xfrm>
                <a:off x="1440" y="3064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1478" y="3092"/>
                <a:ext cx="5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=1/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 flipV="1">
                <a:off x="800" y="1856"/>
                <a:ext cx="0" cy="7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Text Box 20"/>
              <p:cNvSpPr txBox="1">
                <a:spLocks noChangeArrowheads="1"/>
              </p:cNvSpPr>
              <p:nvPr/>
            </p:nvSpPr>
            <p:spPr bwMode="auto">
              <a:xfrm>
                <a:off x="822" y="1756"/>
                <a:ext cx="8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.Cos(2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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t)</a:t>
                </a:r>
              </a:p>
            </p:txBody>
          </p:sp>
          <p:sp>
            <p:nvSpPr>
              <p:cNvPr id="58" name="Text Box 21"/>
              <p:cNvSpPr txBox="1">
                <a:spLocks noChangeArrowheads="1"/>
              </p:cNvSpPr>
              <p:nvPr/>
            </p:nvSpPr>
            <p:spPr bwMode="auto">
              <a:xfrm>
                <a:off x="4878" y="2060"/>
                <a:ext cx="4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(-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59" name="Text Box 22"/>
              <p:cNvSpPr txBox="1">
                <a:spLocks noChangeArrowheads="1"/>
              </p:cNvSpPr>
              <p:nvPr/>
            </p:nvSpPr>
            <p:spPr bwMode="auto">
              <a:xfrm>
                <a:off x="558" y="2110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4406" y="2030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a/2</a:t>
                </a:r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792" y="2208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 flipH="1">
                <a:off x="3928" y="2256"/>
                <a:ext cx="10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27"/>
              <p:cNvSpPr>
                <a:spLocks noChangeShapeType="1"/>
              </p:cNvSpPr>
              <p:nvPr/>
            </p:nvSpPr>
            <p:spPr bwMode="auto">
              <a:xfrm flipV="1">
                <a:off x="3912" y="2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Text Box 28"/>
              <p:cNvSpPr txBox="1">
                <a:spLocks noChangeArrowheads="1"/>
              </p:cNvSpPr>
              <p:nvPr/>
            </p:nvSpPr>
            <p:spPr bwMode="auto">
              <a:xfrm>
                <a:off x="3780" y="26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-</a:t>
                </a:r>
                <a:r>
                  <a:rPr kumimoji="0" lang="fr-FR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65" name="Text Box 29"/>
              <p:cNvSpPr txBox="1">
                <a:spLocks noChangeArrowheads="1"/>
              </p:cNvSpPr>
              <p:nvPr/>
            </p:nvSpPr>
            <p:spPr bwMode="auto">
              <a:xfrm>
                <a:off x="2270" y="2413"/>
                <a:ext cx="3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+</a:t>
                </a:r>
              </a:p>
            </p:txBody>
          </p:sp>
          <p:sp>
            <p:nvSpPr>
              <p:cNvPr id="66" name="Line 30"/>
              <p:cNvSpPr>
                <a:spLocks noChangeShapeType="1"/>
              </p:cNvSpPr>
              <p:nvPr/>
            </p:nvSpPr>
            <p:spPr bwMode="auto">
              <a:xfrm flipV="1">
                <a:off x="2088" y="2528"/>
                <a:ext cx="23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 flipH="1">
                <a:off x="672" y="2456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406" y="2348"/>
                <a:ext cx="2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69" name="Text Box 62"/>
              <p:cNvSpPr txBox="1">
                <a:spLocks noChangeArrowheads="1"/>
              </p:cNvSpPr>
              <p:nvPr/>
            </p:nvSpPr>
            <p:spPr bwMode="auto">
              <a:xfrm>
                <a:off x="3542" y="2028"/>
                <a:ext cx="5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(+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70" name="AutoShape 64"/>
              <p:cNvSpPr>
                <a:spLocks/>
              </p:cNvSpPr>
              <p:nvPr/>
            </p:nvSpPr>
            <p:spPr bwMode="auto">
              <a:xfrm rot="-5400000">
                <a:off x="4452" y="2356"/>
                <a:ext cx="144" cy="1704"/>
              </a:xfrm>
              <a:prstGeom prst="leftBrace">
                <a:avLst>
                  <a:gd name="adj1" fmla="val 9861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65"/>
              <p:cNvSpPr txBox="1">
                <a:spLocks noChangeArrowheads="1"/>
              </p:cNvSpPr>
              <p:nvPr/>
            </p:nvSpPr>
            <p:spPr bwMode="auto">
              <a:xfrm>
                <a:off x="3846" y="3311"/>
                <a:ext cx="12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Spectre mathématique</a:t>
                </a:r>
              </a:p>
            </p:txBody>
          </p:sp>
          <p:sp>
            <p:nvSpPr>
              <p:cNvPr id="72" name="AutoShape 66"/>
              <p:cNvSpPr>
                <a:spLocks/>
              </p:cNvSpPr>
              <p:nvPr/>
            </p:nvSpPr>
            <p:spPr bwMode="auto">
              <a:xfrm rot="-5400000">
                <a:off x="4812" y="2436"/>
                <a:ext cx="144" cy="952"/>
              </a:xfrm>
              <a:prstGeom prst="leftBrace">
                <a:avLst>
                  <a:gd name="adj1" fmla="val 5509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Text Box 67"/>
              <p:cNvSpPr txBox="1">
                <a:spLocks noChangeArrowheads="1"/>
              </p:cNvSpPr>
              <p:nvPr/>
            </p:nvSpPr>
            <p:spPr bwMode="auto">
              <a:xfrm>
                <a:off x="4366" y="2935"/>
                <a:ext cx="9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Spectre physique</a:t>
                </a:r>
              </a:p>
            </p:txBody>
          </p:sp>
        </p:grp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4150" y="1005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s(</a:t>
              </a: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)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0" y="1098034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Transformée de Fourier d’une onde plane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227103" y="4794069"/>
            <a:ext cx="8840697" cy="1084217"/>
            <a:chOff x="227103" y="4794069"/>
            <a:chExt cx="8840697" cy="1084217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809897" y="4794069"/>
              <a:ext cx="8257903" cy="10842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6113" name="Rectangle 1"/>
            <p:cNvSpPr>
              <a:spLocks noChangeArrowheads="1"/>
            </p:cNvSpPr>
            <p:nvPr/>
          </p:nvSpPr>
          <p:spPr bwMode="auto">
            <a:xfrm>
              <a:off x="782955" y="4859383"/>
              <a:ext cx="828484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016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Le spectre en amplitude d’une onde prenant la forme d’un cosinus de durée infinie est bien monochromatique, c'est-à-dire qu’il ne comprend qu’une et une seule fréquence (ou longueur d’onde).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Flèche à angle droit 75"/>
            <p:cNvSpPr/>
            <p:nvPr/>
          </p:nvSpPr>
          <p:spPr>
            <a:xfrm rot="5400000">
              <a:off x="219075" y="4911634"/>
              <a:ext cx="577759" cy="561703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9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80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3149600" y="5156200"/>
            <a:ext cx="2667000" cy="1003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441700" y="1955800"/>
            <a:ext cx="863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page </a:t>
            </a:r>
            <a:fld id="{C6DDD436-036D-4AFC-B45E-DF406FB8E6F8}" type="slidenum">
              <a:rPr lang="fr-FR" smtClean="0">
                <a:latin typeface="+mj-lt"/>
              </a:rPr>
              <a:pPr/>
              <a:t>4</a:t>
            </a:fld>
            <a:endParaRPr lang="fr-FR" dirty="0">
              <a:latin typeface="+mj-lt"/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53977"/>
              </p:ext>
            </p:extLst>
          </p:nvPr>
        </p:nvGraphicFramePr>
        <p:xfrm>
          <a:off x="6474908" y="2933700"/>
          <a:ext cx="2628900" cy="1645920"/>
        </p:xfrm>
        <a:graphic>
          <a:graphicData uri="http://schemas.openxmlformats.org/drawingml/2006/table">
            <a:tbl>
              <a:tblPr/>
              <a:tblGrid>
                <a:gridCol w="164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vide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Air (20°C, 1 atm)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1,000292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Eau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1,33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Verres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1,4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à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1,9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Diamant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2,4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Germanium (semi-cond)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4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12800" y="1765300"/>
            <a:ext cx="41216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pPr marL="355600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Facteur de ralentissement de la lumière</a:t>
            </a:r>
          </a:p>
          <a:p>
            <a:pPr marL="355600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 v ≤ c</a:t>
            </a:r>
            <a:r>
              <a:rPr lang="fr-FR" dirty="0" smtClean="0">
                <a:latin typeface="Arial Narrow" pitchFamily="34" charset="0"/>
              </a:rPr>
              <a:t> </a:t>
            </a:r>
          </a:p>
          <a:p>
            <a:pPr marL="355600">
              <a:buFont typeface="Wingdings" pitchFamily="2" charset="2"/>
              <a:buChar char="è"/>
            </a:pPr>
            <a:endParaRPr lang="fr-FR" dirty="0" smtClean="0">
              <a:latin typeface="Arial Narrow" pitchFamily="34" charset="0"/>
            </a:endParaRPr>
          </a:p>
          <a:p>
            <a:pPr marL="355600">
              <a:buFont typeface="Wingdings" pitchFamily="2" charset="2"/>
              <a:buChar char="è"/>
            </a:pPr>
            <a:endParaRPr lang="fr-FR" dirty="0" smtClean="0">
              <a:latin typeface="Arial Narrow" pitchFamily="34" charset="0"/>
            </a:endParaRPr>
          </a:p>
          <a:p>
            <a:pPr marL="355600">
              <a:buFont typeface="Wingdings" pitchFamily="2" charset="2"/>
              <a:buChar char="è"/>
            </a:pPr>
            <a:endParaRPr lang="fr-FR" dirty="0" smtClean="0">
              <a:latin typeface="Arial Narrow" pitchFamily="34" charset="0"/>
            </a:endParaRPr>
          </a:p>
          <a:p>
            <a:pPr marL="355600"/>
            <a:endParaRPr lang="fr-FR" dirty="0" smtClean="0">
              <a:latin typeface="Arial Narrow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16418" y="1816100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Célérité : vitesse de la lumière dans le vide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16418" y="2489200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Vitesse de la lumière dans le milieu d’indice </a:t>
            </a:r>
            <a:r>
              <a:rPr lang="fr-FR" i="1" dirty="0" smtClean="0">
                <a:latin typeface="Arial Narrow" pitchFamily="34" charset="0"/>
              </a:rPr>
              <a:t>n</a:t>
            </a:r>
            <a:endParaRPr lang="fr-FR" dirty="0">
              <a:latin typeface="Arial Narrow" pitchFamily="34" charset="0"/>
            </a:endParaRPr>
          </a:p>
        </p:txBody>
      </p:sp>
      <p:cxnSp>
        <p:nvCxnSpPr>
          <p:cNvPr id="13" name="Connecteur droit avec flèche 12"/>
          <p:cNvCxnSpPr>
            <a:endCxn id="10" idx="1"/>
          </p:cNvCxnSpPr>
          <p:nvPr/>
        </p:nvCxnSpPr>
        <p:spPr>
          <a:xfrm flipV="1">
            <a:off x="4267200" y="2000766"/>
            <a:ext cx="649218" cy="2344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11" idx="1"/>
          </p:cNvCxnSpPr>
          <p:nvPr/>
        </p:nvCxnSpPr>
        <p:spPr>
          <a:xfrm>
            <a:off x="4305300" y="2552700"/>
            <a:ext cx="611118" cy="121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Indice de réfraction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4413814"/>
            <a:ext cx="35433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Temps de parcours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641011" y="4761781"/>
            <a:ext cx="2442682" cy="1035170"/>
            <a:chOff x="4641011" y="4761781"/>
            <a:chExt cx="2442682" cy="1035170"/>
          </a:xfrm>
        </p:grpSpPr>
        <p:sp>
          <p:nvSpPr>
            <p:cNvPr id="18" name="Ellipse 17"/>
            <p:cNvSpPr/>
            <p:nvPr/>
          </p:nvSpPr>
          <p:spPr>
            <a:xfrm>
              <a:off x="4641011" y="5003321"/>
              <a:ext cx="1216325" cy="7936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69148" y="4761781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  <a:latin typeface="Arial Narrow" pitchFamily="34" charset="0"/>
                </a:rPr>
                <a:t>Chemin optique</a:t>
              </a:r>
              <a:endParaRPr lang="fr-FR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84644" y="2047164"/>
                <a:ext cx="955419" cy="6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𝑛</m:t>
                      </m:r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44" y="2047164"/>
                <a:ext cx="955419" cy="619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275464" y="5404515"/>
                <a:ext cx="2650854" cy="54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𝑡</m:t>
                    </m:r>
                    <m:r>
                      <a:rPr lang="fr-F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𝑝h𝑦𝑠𝑖𝑞𝑢𝑒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𝑝h𝑦𝑠𝑖𝑞𝑢𝑒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64" y="5404515"/>
                <a:ext cx="2650854" cy="549959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6448325" y="5598756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Exercice personnel (p13)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78" y="5035480"/>
            <a:ext cx="22701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1098034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Conséquence d’une troncature temporelle d’une onde monochromatique sur son spectre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1997839"/>
            <a:ext cx="8848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Processus d’émission de lumière </a:t>
            </a:r>
            <a:endParaRPr lang="fr-F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fr-FR" b="1" dirty="0" smtClean="0">
                <a:latin typeface="Arial Narrow" pitchFamily="34" charset="0"/>
              </a:rPr>
              <a:t>les atomes n’émettent que pendant un temps limité </a:t>
            </a:r>
            <a:r>
              <a:rPr lang="fr-FR" b="1" i="1" dirty="0" smtClean="0">
                <a:latin typeface="Arial Narrow" pitchFamily="34" charset="0"/>
                <a:sym typeface="Symbol"/>
              </a:rPr>
              <a:t></a:t>
            </a:r>
            <a:r>
              <a:rPr lang="fr-FR" dirty="0" smtClean="0">
                <a:latin typeface="Arial Narrow" pitchFamily="34" charset="0"/>
              </a:rPr>
              <a:t>  qui correspond à la durée de vie des états excités dans la théorie quantique et au coefficient d’amortissement dans le théorie classique. </a:t>
            </a:r>
          </a:p>
          <a:p>
            <a:pPr>
              <a:buFont typeface="Wingdings" pitchFamily="2" charset="2"/>
              <a:buChar char="è"/>
            </a:pPr>
            <a:r>
              <a:rPr lang="fr-FR" b="1" dirty="0" smtClean="0">
                <a:latin typeface="Arial Narrow" pitchFamily="34" charset="0"/>
              </a:rPr>
              <a:t>Une onde n’est donc jamais infinie temporellement !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406283"/>
            <a:ext cx="607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Il n’existe pas de source parfaitement monochromatique 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074" y="4042006"/>
            <a:ext cx="8848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Réciproquement, si une onde n’est pas monochromatique, son train d’onde n’est pas infini!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1267096" y="3200400"/>
            <a:ext cx="509451" cy="48332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4872447" y="5577837"/>
            <a:ext cx="3773187" cy="407628"/>
            <a:chOff x="4872447" y="5577837"/>
            <a:chExt cx="3773187" cy="407628"/>
          </a:xfrm>
        </p:grpSpPr>
        <p:sp>
          <p:nvSpPr>
            <p:cNvPr id="14" name="Accolade ouvrante 13"/>
            <p:cNvSpPr/>
            <p:nvPr/>
          </p:nvSpPr>
          <p:spPr>
            <a:xfrm rot="16200000">
              <a:off x="5035732" y="5414552"/>
              <a:ext cx="222069" cy="548640"/>
            </a:xfrm>
            <a:prstGeom prst="leftBrace">
              <a:avLst>
                <a:gd name="adj1" fmla="val 12985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latin typeface="Arial Narrow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37759" y="5708466"/>
              <a:ext cx="37078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latin typeface="Arial Narrow" pitchFamily="34" charset="0"/>
                </a:rPr>
                <a:t>Terme oscillant à la fréquence </a:t>
              </a:r>
              <a:r>
                <a:rPr lang="fr-FR" sz="1200" b="1" i="1" dirty="0" smtClean="0">
                  <a:latin typeface="Arial Narrow" pitchFamily="34" charset="0"/>
                  <a:sym typeface="Symbol"/>
                </a:rPr>
                <a:t>    =  Onde plane  (</a:t>
              </a:r>
              <a:r>
                <a:rPr lang="fr-FR" sz="1200" b="1" i="1" dirty="0" err="1" smtClean="0">
                  <a:latin typeface="Arial Narrow" pitchFamily="34" charset="0"/>
                  <a:sym typeface="Symbol"/>
                </a:rPr>
                <a:t>exp</a:t>
              </a:r>
              <a:r>
                <a:rPr lang="fr-FR" sz="1200" b="1" i="1" dirty="0" smtClean="0">
                  <a:latin typeface="Arial Narrow" pitchFamily="34" charset="0"/>
                  <a:sym typeface="Symbol"/>
                </a:rPr>
                <a:t>(</a:t>
              </a:r>
              <a:r>
                <a:rPr lang="fr-FR" sz="1200" b="1" i="1" dirty="0" err="1" smtClean="0">
                  <a:latin typeface="Arial Narrow" pitchFamily="34" charset="0"/>
                  <a:sym typeface="Symbol"/>
                </a:rPr>
                <a:t>jt</a:t>
              </a:r>
              <a:r>
                <a:rPr lang="fr-FR" sz="1200" b="1" i="1" smtClean="0">
                  <a:latin typeface="Arial Narrow" pitchFamily="34" charset="0"/>
                  <a:sym typeface="Symbol"/>
                </a:rPr>
                <a:t>) </a:t>
              </a:r>
              <a:endParaRPr lang="fr-FR" sz="1200" b="1" i="1" dirty="0">
                <a:latin typeface="Arial Narrow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384760" y="5577839"/>
            <a:ext cx="4683040" cy="632722"/>
            <a:chOff x="4384760" y="5617028"/>
            <a:chExt cx="4683040" cy="632722"/>
          </a:xfrm>
        </p:grpSpPr>
        <p:sp>
          <p:nvSpPr>
            <p:cNvPr id="16" name="Accolade ouvrante 15"/>
            <p:cNvSpPr/>
            <p:nvPr/>
          </p:nvSpPr>
          <p:spPr>
            <a:xfrm rot="16200000">
              <a:off x="4382587" y="5619201"/>
              <a:ext cx="452845" cy="448500"/>
            </a:xfrm>
            <a:prstGeom prst="leftBrace">
              <a:avLst>
                <a:gd name="adj1" fmla="val 12985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latin typeface="Arial Narrow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450072" y="5972751"/>
              <a:ext cx="4617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latin typeface="Arial Narrow" pitchFamily="34" charset="0"/>
                </a:rPr>
                <a:t>Amplitude de chaque composante fréquentielle ≡ </a:t>
              </a:r>
              <a:r>
                <a:rPr lang="fr-FR" sz="1200" b="1" i="1" dirty="0" smtClean="0">
                  <a:solidFill>
                    <a:srgbClr val="FF0000"/>
                  </a:solidFill>
                  <a:latin typeface="Arial Narrow" pitchFamily="34" charset="0"/>
                </a:rPr>
                <a:t>spectre</a:t>
              </a:r>
              <a:endParaRPr lang="fr-FR" sz="1200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95190" y="4789709"/>
            <a:ext cx="1991251" cy="457202"/>
            <a:chOff x="4872445" y="5342705"/>
            <a:chExt cx="1991251" cy="457202"/>
          </a:xfrm>
        </p:grpSpPr>
        <p:sp>
          <p:nvSpPr>
            <p:cNvPr id="21" name="Accolade ouvrante 20"/>
            <p:cNvSpPr/>
            <p:nvPr/>
          </p:nvSpPr>
          <p:spPr>
            <a:xfrm rot="5400000">
              <a:off x="4968243" y="5538656"/>
              <a:ext cx="165456" cy="357045"/>
            </a:xfrm>
            <a:prstGeom prst="leftBrace">
              <a:avLst>
                <a:gd name="adj1" fmla="val 12985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latin typeface="Arial Narrow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872445" y="5342705"/>
              <a:ext cx="1991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latin typeface="Arial Narrow" pitchFamily="34" charset="0"/>
                </a:rPr>
                <a:t>Somme sur chaque fréquence</a:t>
              </a:r>
              <a:endParaRPr lang="fr-FR" sz="1200" b="1" i="1" dirty="0">
                <a:latin typeface="Arial Narrow" pitchFamily="34" charset="0"/>
              </a:endParaRPr>
            </a:p>
          </p:txBody>
        </p:sp>
      </p:grpSp>
      <p:sp>
        <p:nvSpPr>
          <p:cNvPr id="2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516149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Transformée de Fourier d’un signal quelconque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098034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Relations entre l’amplitude du spectre 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s(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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 et le signal analytique 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V(t)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075" y="4176236"/>
            <a:ext cx="892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Arial Narrow" pitchFamily="34" charset="0"/>
              </a:rPr>
              <a:t>Rappel :</a:t>
            </a:r>
          </a:p>
          <a:p>
            <a:r>
              <a:rPr lang="fr-FR" dirty="0" smtClean="0">
                <a:latin typeface="Arial Narrow" pitchFamily="34" charset="0"/>
              </a:rPr>
              <a:t>	pour un signal V(t) réel, s(</a:t>
            </a:r>
            <a:r>
              <a:rPr lang="fr-FR" dirty="0" smtClean="0">
                <a:latin typeface="Arial Narrow" pitchFamily="34" charset="0"/>
                <a:sym typeface="Symbol"/>
              </a:rPr>
              <a:t></a:t>
            </a:r>
            <a:r>
              <a:rPr lang="fr-FR" dirty="0" smtClean="0">
                <a:latin typeface="Arial Narrow" pitchFamily="34" charset="0"/>
              </a:rPr>
              <a:t>)=s</a:t>
            </a:r>
            <a:r>
              <a:rPr lang="fr-FR" baseline="30000" dirty="0" smtClean="0">
                <a:latin typeface="Arial Narrow" pitchFamily="34" charset="0"/>
              </a:rPr>
              <a:t>*</a:t>
            </a:r>
            <a:r>
              <a:rPr lang="fr-FR" dirty="0" smtClean="0">
                <a:latin typeface="Arial Narrow" pitchFamily="34" charset="0"/>
              </a:rPr>
              <a:t>(-</a:t>
            </a:r>
            <a:r>
              <a:rPr lang="fr-FR" dirty="0" smtClean="0">
                <a:latin typeface="Arial Narrow" pitchFamily="34" charset="0"/>
                <a:sym typeface="Symbol"/>
              </a:rPr>
              <a:t></a:t>
            </a:r>
            <a:r>
              <a:rPr lang="fr-FR" dirty="0" smtClean="0">
                <a:latin typeface="Arial Narrow" pitchFamily="34" charset="0"/>
              </a:rPr>
              <a:t>). Ce qui permet de restreindre l’étude aux fréquences positives, les seules à avoir une signification physique.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35" y="2502445"/>
            <a:ext cx="2019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58" y="2449264"/>
            <a:ext cx="24082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86608" y="2928731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questions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091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686300" y="2603500"/>
            <a:ext cx="4457700" cy="180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Formules de Fresnel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258888"/>
            <a:ext cx="4481286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206375" y="5346700"/>
            <a:ext cx="546100" cy="5207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52500" y="5194638"/>
            <a:ext cx="811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 </a:t>
            </a:r>
            <a:r>
              <a:rPr lang="fr-FR" b="1" dirty="0" smtClean="0">
                <a:latin typeface="Arial Narrow" pitchFamily="34" charset="0"/>
              </a:rPr>
              <a:t>Déphasage à la réflexion = </a:t>
            </a:r>
            <a:r>
              <a:rPr lang="fr-FR" b="1" dirty="0" smtClean="0">
                <a:latin typeface="Arial Narrow" pitchFamily="34" charset="0"/>
                <a:sym typeface="Symbol"/>
              </a:rPr>
              <a:t></a:t>
            </a:r>
            <a:r>
              <a:rPr lang="fr-FR" dirty="0" smtClean="0">
                <a:latin typeface="Arial Narrow" pitchFamily="34" charset="0"/>
              </a:rPr>
              <a:t> (signe (-)) tant que l’on ne se trouve pas en réflexion totale. </a:t>
            </a:r>
          </a:p>
          <a:p>
            <a:pPr algn="just"/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b="1" dirty="0" smtClean="0">
                <a:latin typeface="Arial Narrow" pitchFamily="34" charset="0"/>
              </a:rPr>
              <a:t>Dans le cas de la réflexion totale, ce déphasage est beaucoup plus compliqué et dépend à la fois de la polarisation et de l’angle d’incidence.</a:t>
            </a:r>
          </a:p>
          <a:p>
            <a:pPr algn="just"/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	</a:t>
            </a:r>
            <a:r>
              <a:rPr lang="fr-FR" b="1" dirty="0" smtClean="0">
                <a:latin typeface="Arial Narrow" pitchFamily="34" charset="0"/>
              </a:rPr>
              <a:t>Phénomène important dans la fibre optique!</a:t>
            </a:r>
          </a:p>
          <a:p>
            <a:pPr algn="just"/>
            <a:endParaRPr lang="fr-FR" dirty="0">
              <a:latin typeface="Arial Narrow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15" y="2776514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50" name="Group 54"/>
          <p:cNvGrpSpPr>
            <a:grpSpLocks/>
          </p:cNvGrpSpPr>
          <p:nvPr/>
        </p:nvGrpSpPr>
        <p:grpSpPr bwMode="auto">
          <a:xfrm>
            <a:off x="379413" y="1933575"/>
            <a:ext cx="8308975" cy="3833813"/>
            <a:chOff x="239" y="794"/>
            <a:chExt cx="5234" cy="2415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239" y="794"/>
              <a:ext cx="5245" cy="2415"/>
              <a:chOff x="239" y="794"/>
              <a:chExt cx="5245" cy="2415"/>
            </a:xfrm>
          </p:grpSpPr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2857" y="794"/>
                <a:ext cx="2615" cy="24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30" descr="Grands confettis"/>
              <p:cNvSpPr>
                <a:spLocks noChangeArrowheads="1"/>
              </p:cNvSpPr>
              <p:nvPr/>
            </p:nvSpPr>
            <p:spPr bwMode="auto">
              <a:xfrm>
                <a:off x="3909" y="1811"/>
                <a:ext cx="1088" cy="539"/>
              </a:xfrm>
              <a:prstGeom prst="ellipse">
                <a:avLst/>
              </a:prstGeom>
              <a:pattFill prst="lgConfetti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6" name="Group 24"/>
              <p:cNvGrpSpPr>
                <a:grpSpLocks/>
              </p:cNvGrpSpPr>
              <p:nvPr/>
            </p:nvGrpSpPr>
            <p:grpSpPr bwMode="auto">
              <a:xfrm>
                <a:off x="279" y="1114"/>
                <a:ext cx="2623" cy="1994"/>
                <a:chOff x="208" y="987"/>
                <a:chExt cx="3615" cy="2300"/>
              </a:xfrm>
            </p:grpSpPr>
            <p:sp>
              <p:nvSpPr>
                <p:cNvPr id="7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521" y="1315"/>
                  <a:ext cx="1778" cy="75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Line 5"/>
                <p:cNvSpPr>
                  <a:spLocks noChangeShapeType="1"/>
                </p:cNvSpPr>
                <p:nvPr/>
              </p:nvSpPr>
              <p:spPr bwMode="auto">
                <a:xfrm>
                  <a:off x="521" y="2070"/>
                  <a:ext cx="1769" cy="77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Rectangle 6"/>
                <p:cNvSpPr>
                  <a:spLocks noChangeArrowheads="1"/>
                </p:cNvSpPr>
                <p:nvPr/>
              </p:nvSpPr>
              <p:spPr bwMode="auto">
                <a:xfrm>
                  <a:off x="1429" y="1797"/>
                  <a:ext cx="45" cy="544"/>
                </a:xfrm>
                <a:prstGeom prst="rect">
                  <a:avLst/>
                </a:prstGeom>
                <a:solidFill>
                  <a:srgbClr val="BBE0E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62" y="1265"/>
                  <a:ext cx="734" cy="26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Cache</a:t>
                  </a:r>
                </a:p>
              </p:txBody>
            </p:sp>
            <p:sp>
              <p:nvSpPr>
                <p:cNvPr id="79" name="Line 8"/>
                <p:cNvSpPr>
                  <a:spLocks noChangeShapeType="1"/>
                </p:cNvSpPr>
                <p:nvPr/>
              </p:nvSpPr>
              <p:spPr bwMode="auto">
                <a:xfrm>
                  <a:off x="1066" y="1480"/>
                  <a:ext cx="317" cy="5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476" y="2051"/>
                  <a:ext cx="45" cy="46"/>
                </a:xfrm>
                <a:prstGeom prst="ellipse">
                  <a:avLst/>
                </a:prstGeom>
                <a:solidFill>
                  <a:srgbClr val="BBE0E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8" y="2111"/>
                  <a:ext cx="789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Source</a:t>
                  </a:r>
                </a:p>
              </p:txBody>
            </p:sp>
            <p:sp>
              <p:nvSpPr>
                <p:cNvPr id="82" name="Line 11"/>
                <p:cNvSpPr>
                  <a:spLocks noChangeShapeType="1"/>
                </p:cNvSpPr>
                <p:nvPr/>
              </p:nvSpPr>
              <p:spPr bwMode="auto">
                <a:xfrm>
                  <a:off x="2296" y="987"/>
                  <a:ext cx="0" cy="201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055" y="3021"/>
                  <a:ext cx="657" cy="26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écran</a:t>
                  </a:r>
                </a:p>
              </p:txBody>
            </p:sp>
            <p:sp>
              <p:nvSpPr>
                <p:cNvPr id="8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69" y="1015"/>
                  <a:ext cx="9" cy="199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>
                  <a:off x="2465" y="2066"/>
                  <a:ext cx="78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15"/>
                <p:cNvSpPr>
                  <a:spLocks noChangeShapeType="1"/>
                </p:cNvSpPr>
                <p:nvPr/>
              </p:nvSpPr>
              <p:spPr bwMode="auto">
                <a:xfrm>
                  <a:off x="2926" y="1042"/>
                  <a:ext cx="0" cy="4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Line 16"/>
                <p:cNvSpPr>
                  <a:spLocks noChangeShapeType="1"/>
                </p:cNvSpPr>
                <p:nvPr/>
              </p:nvSpPr>
              <p:spPr bwMode="auto">
                <a:xfrm>
                  <a:off x="2926" y="2606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69" y="1536"/>
                  <a:ext cx="45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69" y="2606"/>
                  <a:ext cx="45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3" y="2089"/>
                  <a:ext cx="910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Intensité</a:t>
                  </a:r>
                </a:p>
              </p:txBody>
            </p:sp>
            <p:sp>
              <p:nvSpPr>
                <p:cNvPr id="9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503" y="1518"/>
                  <a:ext cx="1774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22"/>
                <p:cNvSpPr>
                  <a:spLocks noChangeShapeType="1"/>
                </p:cNvSpPr>
                <p:nvPr/>
              </p:nvSpPr>
              <p:spPr bwMode="auto">
                <a:xfrm>
                  <a:off x="503" y="2057"/>
                  <a:ext cx="1792" cy="5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Freeform 23"/>
                <p:cNvSpPr>
                  <a:spLocks/>
                </p:cNvSpPr>
                <p:nvPr/>
              </p:nvSpPr>
              <p:spPr bwMode="auto">
                <a:xfrm>
                  <a:off x="1480" y="1520"/>
                  <a:ext cx="808" cy="1072"/>
                </a:xfrm>
                <a:custGeom>
                  <a:avLst/>
                  <a:gdLst>
                    <a:gd name="T0" fmla="*/ 0 w 808"/>
                    <a:gd name="T1" fmla="*/ 260 h 1072"/>
                    <a:gd name="T2" fmla="*/ 808 w 808"/>
                    <a:gd name="T3" fmla="*/ 0 h 1072"/>
                    <a:gd name="T4" fmla="*/ 808 w 808"/>
                    <a:gd name="T5" fmla="*/ 1072 h 1072"/>
                    <a:gd name="T6" fmla="*/ 0 w 808"/>
                    <a:gd name="T7" fmla="*/ 832 h 1072"/>
                    <a:gd name="T8" fmla="*/ 0 w 808"/>
                    <a:gd name="T9" fmla="*/ 260 h 10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8"/>
                    <a:gd name="T16" fmla="*/ 0 h 1072"/>
                    <a:gd name="T17" fmla="*/ 808 w 808"/>
                    <a:gd name="T18" fmla="*/ 1072 h 10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8" h="1072">
                      <a:moveTo>
                        <a:pt x="0" y="260"/>
                      </a:moveTo>
                      <a:lnTo>
                        <a:pt x="808" y="0"/>
                      </a:lnTo>
                      <a:lnTo>
                        <a:pt x="808" y="1072"/>
                      </a:lnTo>
                      <a:lnTo>
                        <a:pt x="0" y="832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2949" y="1976"/>
                <a:ext cx="557" cy="22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Laser</a:t>
                </a: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3502" y="2058"/>
                <a:ext cx="1970" cy="46"/>
              </a:xfrm>
              <a:prstGeom prst="rect">
                <a:avLst/>
              </a:prstGeom>
              <a:solidFill>
                <a:srgbClr val="FA0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 flipH="1" flipV="1">
                <a:off x="4000" y="1829"/>
                <a:ext cx="192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32"/>
              <p:cNvSpPr>
                <a:spLocks noChangeShapeType="1"/>
              </p:cNvSpPr>
              <p:nvPr/>
            </p:nvSpPr>
            <p:spPr bwMode="auto">
              <a:xfrm flipV="1">
                <a:off x="4192" y="1856"/>
                <a:ext cx="55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33"/>
              <p:cNvSpPr>
                <a:spLocks noChangeShapeType="1"/>
              </p:cNvSpPr>
              <p:nvPr/>
            </p:nvSpPr>
            <p:spPr bwMode="auto">
              <a:xfrm>
                <a:off x="4192" y="2057"/>
                <a:ext cx="64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34"/>
              <p:cNvSpPr>
                <a:spLocks noChangeShapeType="1"/>
              </p:cNvSpPr>
              <p:nvPr/>
            </p:nvSpPr>
            <p:spPr bwMode="auto">
              <a:xfrm flipH="1">
                <a:off x="4091" y="2066"/>
                <a:ext cx="92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35"/>
              <p:cNvSpPr>
                <a:spLocks noChangeShapeType="1"/>
              </p:cNvSpPr>
              <p:nvPr/>
            </p:nvSpPr>
            <p:spPr bwMode="auto">
              <a:xfrm flipV="1">
                <a:off x="4174" y="1563"/>
                <a:ext cx="905" cy="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 flipH="1" flipV="1">
                <a:off x="4496" y="1848"/>
                <a:ext cx="192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 flipV="1">
                <a:off x="4688" y="1875"/>
                <a:ext cx="55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38"/>
              <p:cNvSpPr>
                <a:spLocks noChangeShapeType="1"/>
              </p:cNvSpPr>
              <p:nvPr/>
            </p:nvSpPr>
            <p:spPr bwMode="auto">
              <a:xfrm flipH="1">
                <a:off x="4587" y="2085"/>
                <a:ext cx="92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39"/>
              <p:cNvSpPr>
                <a:spLocks noChangeShapeType="1"/>
              </p:cNvSpPr>
              <p:nvPr/>
            </p:nvSpPr>
            <p:spPr bwMode="auto">
              <a:xfrm flipV="1">
                <a:off x="4670" y="1564"/>
                <a:ext cx="439" cy="5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8" name="Group 45"/>
              <p:cNvGrpSpPr>
                <a:grpSpLocks/>
              </p:cNvGrpSpPr>
              <p:nvPr/>
            </p:nvGrpSpPr>
            <p:grpSpPr bwMode="auto">
              <a:xfrm rot="-1869909">
                <a:off x="5060" y="1220"/>
                <a:ext cx="424" cy="388"/>
                <a:chOff x="3072" y="3045"/>
                <a:chExt cx="623" cy="617"/>
              </a:xfrm>
            </p:grpSpPr>
            <p:sp>
              <p:nvSpPr>
                <p:cNvPr id="71" name="Oval 40"/>
                <p:cNvSpPr>
                  <a:spLocks noChangeArrowheads="1"/>
                </p:cNvSpPr>
                <p:nvPr/>
              </p:nvSpPr>
              <p:spPr bwMode="auto">
                <a:xfrm>
                  <a:off x="3127" y="3154"/>
                  <a:ext cx="119" cy="393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Oval 41"/>
                <p:cNvSpPr>
                  <a:spLocks noChangeArrowheads="1"/>
                </p:cNvSpPr>
                <p:nvPr/>
              </p:nvSpPr>
              <p:spPr bwMode="auto">
                <a:xfrm>
                  <a:off x="3127" y="3291"/>
                  <a:ext cx="73" cy="119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43"/>
                <p:cNvSpPr>
                  <a:spLocks/>
                </p:cNvSpPr>
                <p:nvPr/>
              </p:nvSpPr>
              <p:spPr bwMode="auto">
                <a:xfrm>
                  <a:off x="3072" y="3045"/>
                  <a:ext cx="622" cy="310"/>
                </a:xfrm>
                <a:custGeom>
                  <a:avLst/>
                  <a:gdLst>
                    <a:gd name="T0" fmla="*/ 622 w 622"/>
                    <a:gd name="T1" fmla="*/ 310 h 310"/>
                    <a:gd name="T2" fmla="*/ 283 w 622"/>
                    <a:gd name="T3" fmla="*/ 219 h 310"/>
                    <a:gd name="T4" fmla="*/ 0 w 622"/>
                    <a:gd name="T5" fmla="*/ 0 h 310"/>
                    <a:gd name="T6" fmla="*/ 0 60000 65536"/>
                    <a:gd name="T7" fmla="*/ 0 60000 65536"/>
                    <a:gd name="T8" fmla="*/ 0 60000 65536"/>
                    <a:gd name="T9" fmla="*/ 0 w 622"/>
                    <a:gd name="T10" fmla="*/ 0 h 310"/>
                    <a:gd name="T11" fmla="*/ 622 w 622"/>
                    <a:gd name="T12" fmla="*/ 310 h 3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2" h="310">
                      <a:moveTo>
                        <a:pt x="622" y="310"/>
                      </a:moveTo>
                      <a:cubicBezTo>
                        <a:pt x="504" y="290"/>
                        <a:pt x="386" y="271"/>
                        <a:pt x="283" y="219"/>
                      </a:cubicBezTo>
                      <a:cubicBezTo>
                        <a:pt x="180" y="167"/>
                        <a:pt x="90" y="83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44"/>
                <p:cNvSpPr>
                  <a:spLocks/>
                </p:cNvSpPr>
                <p:nvPr/>
              </p:nvSpPr>
              <p:spPr bwMode="auto">
                <a:xfrm flipV="1">
                  <a:off x="3073" y="3352"/>
                  <a:ext cx="622" cy="310"/>
                </a:xfrm>
                <a:custGeom>
                  <a:avLst/>
                  <a:gdLst>
                    <a:gd name="T0" fmla="*/ 622 w 622"/>
                    <a:gd name="T1" fmla="*/ 310 h 310"/>
                    <a:gd name="T2" fmla="*/ 283 w 622"/>
                    <a:gd name="T3" fmla="*/ 219 h 310"/>
                    <a:gd name="T4" fmla="*/ 0 w 622"/>
                    <a:gd name="T5" fmla="*/ 0 h 310"/>
                    <a:gd name="T6" fmla="*/ 0 60000 65536"/>
                    <a:gd name="T7" fmla="*/ 0 60000 65536"/>
                    <a:gd name="T8" fmla="*/ 0 60000 65536"/>
                    <a:gd name="T9" fmla="*/ 0 w 622"/>
                    <a:gd name="T10" fmla="*/ 0 h 310"/>
                    <a:gd name="T11" fmla="*/ 622 w 622"/>
                    <a:gd name="T12" fmla="*/ 310 h 3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2" h="310">
                      <a:moveTo>
                        <a:pt x="622" y="310"/>
                      </a:moveTo>
                      <a:cubicBezTo>
                        <a:pt x="504" y="290"/>
                        <a:pt x="386" y="271"/>
                        <a:pt x="283" y="219"/>
                      </a:cubicBezTo>
                      <a:cubicBezTo>
                        <a:pt x="180" y="167"/>
                        <a:pt x="90" y="83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9" name="Text Box 46"/>
              <p:cNvSpPr txBox="1">
                <a:spLocks noChangeArrowheads="1"/>
              </p:cNvSpPr>
              <p:nvPr/>
            </p:nvSpPr>
            <p:spPr bwMode="auto">
              <a:xfrm>
                <a:off x="3641" y="1412"/>
                <a:ext cx="1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Lumière diffusée</a:t>
                </a:r>
              </a:p>
            </p:txBody>
          </p:sp>
          <p:sp>
            <p:nvSpPr>
              <p:cNvPr id="70" name="Rectangle 50"/>
              <p:cNvSpPr>
                <a:spLocks noChangeArrowheads="1"/>
              </p:cNvSpPr>
              <p:nvPr/>
            </p:nvSpPr>
            <p:spPr bwMode="auto">
              <a:xfrm>
                <a:off x="239" y="795"/>
                <a:ext cx="2615" cy="24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271" y="8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900" y="80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0" y="907534"/>
            <a:ext cx="329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Propagation rectiligne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95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6651" y="6061166"/>
            <a:ext cx="621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Vrai dans un milieu homogène, infini, isotrope et permanent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32934"/>
            <a:ext cx="5194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Indépendance des faisceaux lumineux</a:t>
            </a:r>
          </a:p>
        </p:txBody>
      </p:sp>
      <p:grpSp>
        <p:nvGrpSpPr>
          <p:cNvPr id="48" name="Group 91"/>
          <p:cNvGrpSpPr>
            <a:grpSpLocks/>
          </p:cNvGrpSpPr>
          <p:nvPr/>
        </p:nvGrpSpPr>
        <p:grpSpPr bwMode="auto">
          <a:xfrm>
            <a:off x="347663" y="1728788"/>
            <a:ext cx="7752441" cy="3402012"/>
            <a:chOff x="227" y="745"/>
            <a:chExt cx="5259" cy="2464"/>
          </a:xfrm>
        </p:grpSpPr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2857" y="794"/>
              <a:ext cx="2615" cy="24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227" y="1239"/>
              <a:ext cx="48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Source</a:t>
              </a: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239" y="795"/>
              <a:ext cx="2615" cy="24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71" y="800"/>
              <a:ext cx="1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2900" y="801"/>
              <a:ext cx="1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b</a:t>
              </a:r>
            </a:p>
          </p:txBody>
        </p:sp>
        <p:sp>
          <p:nvSpPr>
            <p:cNvPr id="54" name="AutoShape 48" descr="Diagonales larges vers le haut"/>
            <p:cNvSpPr>
              <a:spLocks noChangeArrowheads="1"/>
            </p:cNvSpPr>
            <p:nvPr/>
          </p:nvSpPr>
          <p:spPr bwMode="auto">
            <a:xfrm rot="-5400000">
              <a:off x="1043" y="667"/>
              <a:ext cx="850" cy="1399"/>
            </a:xfrm>
            <a:prstGeom prst="triangle">
              <a:avLst>
                <a:gd name="adj" fmla="val 50000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2167" y="814"/>
              <a:ext cx="0" cy="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2144" y="1484"/>
              <a:ext cx="56" cy="56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7" name="Text Box 51"/>
            <p:cNvSpPr txBox="1">
              <a:spLocks noChangeArrowheads="1"/>
            </p:cNvSpPr>
            <p:nvPr/>
          </p:nvSpPr>
          <p:spPr bwMode="auto">
            <a:xfrm>
              <a:off x="2301" y="1385"/>
              <a:ext cx="20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auto">
            <a:xfrm>
              <a:off x="2273" y="946"/>
              <a:ext cx="37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2164" y="745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228" y="2473"/>
              <a:ext cx="48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Source</a:t>
              </a:r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V="1">
              <a:off x="2168" y="2048"/>
              <a:ext cx="0" cy="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2145" y="2718"/>
              <a:ext cx="56" cy="56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2302" y="2619"/>
              <a:ext cx="20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2274" y="2180"/>
              <a:ext cx="37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2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2165" y="1979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66" name="Freeform 62" descr="Diagonales larges vers le haut"/>
            <p:cNvSpPr>
              <a:spLocks/>
            </p:cNvSpPr>
            <p:nvPr/>
          </p:nvSpPr>
          <p:spPr bwMode="auto">
            <a:xfrm>
              <a:off x="772" y="2176"/>
              <a:ext cx="1396" cy="568"/>
            </a:xfrm>
            <a:custGeom>
              <a:avLst/>
              <a:gdLst>
                <a:gd name="T0" fmla="*/ 0 w 1396"/>
                <a:gd name="T1" fmla="*/ 420 h 568"/>
                <a:gd name="T2" fmla="*/ 1396 w 1396"/>
                <a:gd name="T3" fmla="*/ 568 h 568"/>
                <a:gd name="T4" fmla="*/ 1396 w 1396"/>
                <a:gd name="T5" fmla="*/ 0 h 568"/>
                <a:gd name="T6" fmla="*/ 0 w 1396"/>
                <a:gd name="T7" fmla="*/ 420 h 5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6"/>
                <a:gd name="T13" fmla="*/ 0 h 568"/>
                <a:gd name="T14" fmla="*/ 1396 w 1396"/>
                <a:gd name="T15" fmla="*/ 568 h 5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6" h="568">
                  <a:moveTo>
                    <a:pt x="0" y="420"/>
                  </a:moveTo>
                  <a:lnTo>
                    <a:pt x="1396" y="568"/>
                  </a:lnTo>
                  <a:lnTo>
                    <a:pt x="1396" y="0"/>
                  </a:lnTo>
                  <a:lnTo>
                    <a:pt x="0" y="42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188" y="2648"/>
              <a:ext cx="56" cy="26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1262" y="2675"/>
              <a:ext cx="43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cache</a:t>
              </a:r>
            </a:p>
          </p:txBody>
        </p:sp>
        <p:sp>
          <p:nvSpPr>
            <p:cNvPr id="69" name="Freeform 66" descr="Diagonales larges vers le haut"/>
            <p:cNvSpPr>
              <a:spLocks/>
            </p:cNvSpPr>
            <p:nvPr/>
          </p:nvSpPr>
          <p:spPr bwMode="auto">
            <a:xfrm>
              <a:off x="780" y="2596"/>
              <a:ext cx="408" cy="168"/>
            </a:xfrm>
            <a:custGeom>
              <a:avLst/>
              <a:gdLst>
                <a:gd name="T0" fmla="*/ 0 w 408"/>
                <a:gd name="T1" fmla="*/ 0 h 168"/>
                <a:gd name="T2" fmla="*/ 404 w 408"/>
                <a:gd name="T3" fmla="*/ 168 h 168"/>
                <a:gd name="T4" fmla="*/ 408 w 408"/>
                <a:gd name="T5" fmla="*/ 44 h 168"/>
                <a:gd name="T6" fmla="*/ 0 w 408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68"/>
                <a:gd name="T14" fmla="*/ 408 w 408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68">
                  <a:moveTo>
                    <a:pt x="0" y="0"/>
                  </a:moveTo>
                  <a:lnTo>
                    <a:pt x="404" y="168"/>
                  </a:lnTo>
                  <a:lnTo>
                    <a:pt x="408" y="44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1240" y="2780"/>
              <a:ext cx="932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>
              <a:off x="247" y="1993"/>
              <a:ext cx="5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2816" y="786"/>
              <a:ext cx="0" cy="2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>
              <a:off x="5074" y="850"/>
              <a:ext cx="0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4" name="Freeform 71" descr="Diagonales larges vers le haut"/>
            <p:cNvSpPr>
              <a:spLocks/>
            </p:cNvSpPr>
            <p:nvPr/>
          </p:nvSpPr>
          <p:spPr bwMode="auto">
            <a:xfrm>
              <a:off x="2853" y="1061"/>
              <a:ext cx="2221" cy="722"/>
            </a:xfrm>
            <a:custGeom>
              <a:avLst/>
              <a:gdLst>
                <a:gd name="T0" fmla="*/ 0 w 2221"/>
                <a:gd name="T1" fmla="*/ 0 h 722"/>
                <a:gd name="T2" fmla="*/ 2212 w 2221"/>
                <a:gd name="T3" fmla="*/ 73 h 722"/>
                <a:gd name="T4" fmla="*/ 2221 w 2221"/>
                <a:gd name="T5" fmla="*/ 722 h 722"/>
                <a:gd name="T6" fmla="*/ 0 w 2221"/>
                <a:gd name="T7" fmla="*/ 228 h 722"/>
                <a:gd name="T8" fmla="*/ 0 w 2221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1"/>
                <a:gd name="T16" fmla="*/ 0 h 722"/>
                <a:gd name="T17" fmla="*/ 2221 w 2221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1" h="722">
                  <a:moveTo>
                    <a:pt x="0" y="0"/>
                  </a:moveTo>
                  <a:lnTo>
                    <a:pt x="2212" y="73"/>
                  </a:lnTo>
                  <a:lnTo>
                    <a:pt x="2221" y="722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1317" y="1124"/>
              <a:ext cx="265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1271" y="1527"/>
              <a:ext cx="292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 flipV="1">
              <a:off x="1253" y="2313"/>
              <a:ext cx="438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8" name="Text Box 75"/>
            <p:cNvSpPr txBox="1">
              <a:spLocks noChangeArrowheads="1"/>
            </p:cNvSpPr>
            <p:nvPr/>
          </p:nvSpPr>
          <p:spPr bwMode="auto">
            <a:xfrm>
              <a:off x="5073" y="1370"/>
              <a:ext cx="40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E’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79" name="Text Box 76"/>
            <p:cNvSpPr txBox="1">
              <a:spLocks noChangeArrowheads="1"/>
            </p:cNvSpPr>
            <p:nvPr/>
          </p:nvSpPr>
          <p:spPr bwMode="auto">
            <a:xfrm>
              <a:off x="3196" y="1102"/>
              <a:ext cx="157" cy="2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</a:t>
              </a:r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5084" y="2066"/>
              <a:ext cx="0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1" name="Freeform 83" descr="Diagonales larges vers le haut"/>
            <p:cNvSpPr>
              <a:spLocks/>
            </p:cNvSpPr>
            <p:nvPr/>
          </p:nvSpPr>
          <p:spPr bwMode="auto">
            <a:xfrm>
              <a:off x="2863" y="2277"/>
              <a:ext cx="2221" cy="722"/>
            </a:xfrm>
            <a:custGeom>
              <a:avLst/>
              <a:gdLst>
                <a:gd name="T0" fmla="*/ 0 w 2221"/>
                <a:gd name="T1" fmla="*/ 0 h 722"/>
                <a:gd name="T2" fmla="*/ 2212 w 2221"/>
                <a:gd name="T3" fmla="*/ 73 h 722"/>
                <a:gd name="T4" fmla="*/ 2221 w 2221"/>
                <a:gd name="T5" fmla="*/ 722 h 722"/>
                <a:gd name="T6" fmla="*/ 0 w 2221"/>
                <a:gd name="T7" fmla="*/ 228 h 722"/>
                <a:gd name="T8" fmla="*/ 0 w 2221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1"/>
                <a:gd name="T16" fmla="*/ 0 h 722"/>
                <a:gd name="T17" fmla="*/ 2221 w 2221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1" h="722">
                  <a:moveTo>
                    <a:pt x="0" y="0"/>
                  </a:moveTo>
                  <a:lnTo>
                    <a:pt x="2212" y="73"/>
                  </a:lnTo>
                  <a:lnTo>
                    <a:pt x="2221" y="722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2" name="Text Box 84"/>
            <p:cNvSpPr txBox="1">
              <a:spLocks noChangeArrowheads="1"/>
            </p:cNvSpPr>
            <p:nvPr/>
          </p:nvSpPr>
          <p:spPr bwMode="auto">
            <a:xfrm>
              <a:off x="5083" y="2586"/>
              <a:ext cx="40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E’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2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206" y="2318"/>
              <a:ext cx="157" cy="2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</a:t>
              </a:r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 flipV="1">
              <a:off x="3255" y="2048"/>
              <a:ext cx="1042" cy="9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 flipV="1">
              <a:off x="3410" y="2085"/>
              <a:ext cx="1216" cy="1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6" name="Text Box 88"/>
            <p:cNvSpPr txBox="1">
              <a:spLocks noChangeArrowheads="1"/>
            </p:cNvSpPr>
            <p:nvPr/>
          </p:nvSpPr>
          <p:spPr bwMode="auto">
            <a:xfrm>
              <a:off x="3405" y="2823"/>
              <a:ext cx="1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II</a:t>
              </a:r>
            </a:p>
          </p:txBody>
        </p:sp>
        <p:sp>
          <p:nvSpPr>
            <p:cNvPr id="87" name="Text Box 89"/>
            <p:cNvSpPr txBox="1">
              <a:spLocks noChangeArrowheads="1"/>
            </p:cNvSpPr>
            <p:nvPr/>
          </p:nvSpPr>
          <p:spPr bwMode="auto">
            <a:xfrm>
              <a:off x="5126" y="2014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88" name="Text Box 90"/>
            <p:cNvSpPr txBox="1">
              <a:spLocks noChangeArrowheads="1"/>
            </p:cNvSpPr>
            <p:nvPr/>
          </p:nvSpPr>
          <p:spPr bwMode="auto">
            <a:xfrm>
              <a:off x="5097" y="796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77828" y="5289034"/>
            <a:ext cx="45175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Limites des principes précédents</a:t>
            </a:r>
          </a:p>
          <a:p>
            <a:pPr lvl="1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 Diffraction</a:t>
            </a:r>
          </a:p>
          <a:p>
            <a:pPr lvl="1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</a:rPr>
              <a:t> Interférences ?</a:t>
            </a:r>
          </a:p>
        </p:txBody>
      </p:sp>
      <p:sp>
        <p:nvSpPr>
          <p:cNvPr id="90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32934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Principe du retour inverse de la lumière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22250" y="2557463"/>
            <a:ext cx="8302625" cy="1958975"/>
            <a:chOff x="292" y="915"/>
            <a:chExt cx="5230" cy="123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92" y="915"/>
              <a:ext cx="5230" cy="1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95" y="1399"/>
              <a:ext cx="539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Laser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042" y="1518"/>
              <a:ext cx="37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801" y="1161"/>
              <a:ext cx="77" cy="714"/>
              <a:chOff x="3685" y="2331"/>
              <a:chExt cx="77" cy="714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3685" y="2331"/>
                <a:ext cx="0" cy="7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V="1">
                <a:off x="3689" y="2350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3689" y="2486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3689" y="2622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V="1">
                <a:off x="3689" y="2758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3689" y="2894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496" y="1518"/>
              <a:ext cx="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690" y="1390"/>
              <a:ext cx="110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890494" y="3944233"/>
            <a:ext cx="4212101" cy="2303231"/>
            <a:chOff x="369" y="1189"/>
            <a:chExt cx="3498" cy="208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079" y="2231"/>
              <a:ext cx="2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9" y="2078"/>
              <a:ext cx="613" cy="2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1" dirty="0">
                  <a:solidFill>
                    <a:srgbClr val="FF0000"/>
                  </a:solidFill>
                  <a:latin typeface="Arial Narrow" pitchFamily="34" charset="0"/>
                </a:rPr>
                <a:t>Dioptre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43" y="1326"/>
              <a:ext cx="1061" cy="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304" y="2231"/>
              <a:ext cx="293" cy="10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99" y="1463"/>
              <a:ext cx="393" cy="3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297" y="1336"/>
              <a:ext cx="1061" cy="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624" y="1591"/>
              <a:ext cx="430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377" y="2505"/>
              <a:ext cx="119" cy="3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2304" y="1189"/>
              <a:ext cx="0" cy="20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31" y="2130"/>
              <a:ext cx="73" cy="1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5" name="Arc 14"/>
            <p:cNvSpPr>
              <a:spLocks/>
            </p:cNvSpPr>
            <p:nvPr/>
          </p:nvSpPr>
          <p:spPr bwMode="auto">
            <a:xfrm flipH="1">
              <a:off x="2112" y="1993"/>
              <a:ext cx="201" cy="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6" name="Arc 15"/>
            <p:cNvSpPr>
              <a:spLocks/>
            </p:cNvSpPr>
            <p:nvPr/>
          </p:nvSpPr>
          <p:spPr bwMode="auto">
            <a:xfrm>
              <a:off x="2320" y="1985"/>
              <a:ext cx="201" cy="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>
              <a:off x="2312" y="1941"/>
              <a:ext cx="237" cy="73"/>
            </a:xfrm>
            <a:custGeom>
              <a:avLst/>
              <a:gdLst>
                <a:gd name="T0" fmla="*/ 0 w 21491"/>
                <a:gd name="T1" fmla="*/ 0 h 21600"/>
                <a:gd name="T2" fmla="*/ 0 w 21491"/>
                <a:gd name="T3" fmla="*/ 0 h 21600"/>
                <a:gd name="T4" fmla="*/ 0 w 21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91"/>
                <a:gd name="T10" fmla="*/ 0 h 21600"/>
                <a:gd name="T11" fmla="*/ 21491 w 21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1" h="21600" fill="none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</a:path>
                <a:path w="21491" h="21600" stroke="0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8" name="Arc 18"/>
            <p:cNvSpPr>
              <a:spLocks/>
            </p:cNvSpPr>
            <p:nvPr/>
          </p:nvSpPr>
          <p:spPr bwMode="auto">
            <a:xfrm flipV="1">
              <a:off x="2304" y="2953"/>
              <a:ext cx="192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008" y="1673"/>
              <a:ext cx="150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429" y="1674"/>
              <a:ext cx="163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365" y="3040"/>
              <a:ext cx="183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i’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2730" y="2346"/>
              <a:ext cx="10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 sin i = n’ sin i’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106" y="1934"/>
              <a:ext cx="3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 = r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221" y="1861"/>
              <a:ext cx="189" cy="23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206" y="2336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n’</a:t>
              </a: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1205" y="1865"/>
              <a:ext cx="228" cy="238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1206" y="2343"/>
              <a:ext cx="228" cy="238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281601" name="Rectangle 1"/>
          <p:cNvSpPr>
            <a:spLocks noChangeArrowheads="1"/>
          </p:cNvSpPr>
          <p:nvPr/>
        </p:nvSpPr>
        <p:spPr bwMode="auto">
          <a:xfrm>
            <a:off x="0" y="209188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Les rayons incident, réfléchi, réfracté et la normale au point d’incidence à la surface du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dioptre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fr-FR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sont coplanaires.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Réflexion:        </a:t>
            </a:r>
            <a:r>
              <a:rPr lang="fr-FR" b="1" i="1" dirty="0" smtClean="0">
                <a:latin typeface="Arial Narrow"/>
                <a:ea typeface="Times New Roman"/>
                <a:cs typeface="Arial"/>
              </a:rPr>
              <a:t>i = -r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Réfraction :      </a:t>
            </a:r>
            <a:r>
              <a:rPr lang="da-DK" b="1" i="1" dirty="0" smtClean="0">
                <a:latin typeface="Arial Narrow"/>
                <a:ea typeface="Times New Roman"/>
                <a:cs typeface="Arial"/>
              </a:rPr>
              <a:t>n sin i = n’ sin i’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907534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Réflexion, réfraction, formules de 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Snell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 Descartes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-50576" y="1227955"/>
            <a:ext cx="60292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b="1" dirty="0" smtClean="0">
                <a:latin typeface="Arial Narrow" pitchFamily="34" charset="0"/>
                <a:cs typeface="Arial" pitchFamily="34" charset="0"/>
              </a:rPr>
              <a:t>Lois trouvées par </a:t>
            </a:r>
            <a:r>
              <a:rPr lang="fr-FR" b="1" dirty="0" err="1" smtClean="0">
                <a:latin typeface="Arial Narrow" pitchFamily="34" charset="0"/>
                <a:cs typeface="Arial" pitchFamily="34" charset="0"/>
              </a:rPr>
              <a:t>Snell</a:t>
            </a:r>
            <a:r>
              <a:rPr lang="fr-FR" b="1" dirty="0" smtClean="0">
                <a:latin typeface="Arial Narrow" pitchFamily="34" charset="0"/>
                <a:cs typeface="Arial" pitchFamily="34" charset="0"/>
              </a:rPr>
              <a:t> (1621), confirmées par Descartes (1636) </a:t>
            </a:r>
            <a:r>
              <a:rPr lang="fr-FR" b="1" dirty="0" smtClean="0">
                <a:latin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Déviation des rayons à la réflexion et la réfraction</a:t>
            </a:r>
            <a:endParaRPr lang="fr-FR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Holographie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stitut-Telecom_MODELE-1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1_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>
    <a:extraClrScheme>
      <a:clrScheme name="1_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Holographie</Template>
  <TotalTime>47134</TotalTime>
  <Words>4079</Words>
  <Application>Microsoft Office PowerPoint</Application>
  <PresentationFormat>Affichage à l'écran (4:3)</PresentationFormat>
  <Paragraphs>752</Paragraphs>
  <Slides>53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53</vt:i4>
      </vt:variant>
    </vt:vector>
  </HeadingPairs>
  <TitlesOfParts>
    <vt:vector size="69" baseType="lpstr">
      <vt:lpstr>ＭＳ Ｐゴシック</vt:lpstr>
      <vt:lpstr>Arial</vt:lpstr>
      <vt:lpstr>Arial</vt:lpstr>
      <vt:lpstr>Arial Narrow</vt:lpstr>
      <vt:lpstr>Calibri</vt:lpstr>
      <vt:lpstr>Cambria Math</vt:lpstr>
      <vt:lpstr>Symbol</vt:lpstr>
      <vt:lpstr>Times</vt:lpstr>
      <vt:lpstr>Times New Roman</vt:lpstr>
      <vt:lpstr>Wingdings</vt:lpstr>
      <vt:lpstr>Wingdings 2</vt:lpstr>
      <vt:lpstr>Présentation Holographie</vt:lpstr>
      <vt:lpstr>1_Institut-Telecom_MODELE-1</vt:lpstr>
      <vt:lpstr>Équation</vt:lpstr>
      <vt:lpstr>Equation</vt:lpstr>
      <vt:lpstr>Equation.3</vt:lpstr>
      <vt:lpstr>Chapitre 0  PHY_3TC20_TP  (COM101) Optique et photonique 1ère année  Introduction à l’Optique pour les AST  Les secrets de la lumière de l’optique géométrique à l’optique ondulatoire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Qu’est ce que la lumières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Qu’est ce que la lumières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Telecom-Paristech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 COM101 Optique et photonique 1ère année  HOLOGRAPHIE</dc:title>
  <dc:creator>renaud</dc:creator>
  <cp:lastModifiedBy>Renaud Gabet</cp:lastModifiedBy>
  <cp:revision>129</cp:revision>
  <dcterms:created xsi:type="dcterms:W3CDTF">2011-09-23T08:07:09Z</dcterms:created>
  <dcterms:modified xsi:type="dcterms:W3CDTF">2024-09-12T19:25:05Z</dcterms:modified>
</cp:coreProperties>
</file>